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8" r:id="rId1"/>
  </p:sldMasterIdLst>
  <p:notesMasterIdLst>
    <p:notesMasterId r:id="rId34"/>
  </p:notesMasterIdLst>
  <p:sldIdLst>
    <p:sldId id="256" r:id="rId2"/>
    <p:sldId id="270" r:id="rId3"/>
    <p:sldId id="269" r:id="rId4"/>
    <p:sldId id="276" r:id="rId5"/>
    <p:sldId id="307" r:id="rId6"/>
    <p:sldId id="281" r:id="rId7"/>
    <p:sldId id="324" r:id="rId8"/>
    <p:sldId id="325" r:id="rId9"/>
    <p:sldId id="326" r:id="rId10"/>
    <p:sldId id="327" r:id="rId11"/>
    <p:sldId id="328" r:id="rId12"/>
    <p:sldId id="329" r:id="rId13"/>
    <p:sldId id="330" r:id="rId14"/>
    <p:sldId id="331" r:id="rId15"/>
    <p:sldId id="323" r:id="rId16"/>
    <p:sldId id="333"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83022" autoAdjust="0"/>
  </p:normalViewPr>
  <p:slideViewPr>
    <p:cSldViewPr>
      <p:cViewPr varScale="1">
        <p:scale>
          <a:sx n="103" d="100"/>
          <a:sy n="103" d="100"/>
        </p:scale>
        <p:origin x="68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CA32C-A6C3-4E9C-9762-32D2FA1CB33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44AA0C5-A7C0-42EF-8604-58CDD5B39140}">
      <dgm:prSet/>
      <dgm:spPr/>
      <dgm:t>
        <a:bodyPr/>
        <a:lstStyle/>
        <a:p>
          <a:pPr rtl="0"/>
          <a:endParaRPr lang="en-US" dirty="0"/>
        </a:p>
      </dgm:t>
    </dgm:pt>
    <dgm:pt modelId="{9E1B18D7-EF59-42CF-A807-A2A80E702BEE}" type="parTrans" cxnId="{1D711085-D979-40D4-A746-0A57153516C0}">
      <dgm:prSet/>
      <dgm:spPr/>
      <dgm:t>
        <a:bodyPr/>
        <a:lstStyle/>
        <a:p>
          <a:endParaRPr lang="en-US"/>
        </a:p>
      </dgm:t>
    </dgm:pt>
    <dgm:pt modelId="{4BB3C5E5-916A-45F6-942B-C5F56BC718E2}" type="sibTrans" cxnId="{1D711085-D979-40D4-A746-0A57153516C0}">
      <dgm:prSet/>
      <dgm:spPr/>
      <dgm:t>
        <a:bodyPr/>
        <a:lstStyle/>
        <a:p>
          <a:endParaRPr lang="en-US"/>
        </a:p>
      </dgm:t>
    </dgm:pt>
    <dgm:pt modelId="{CEA159B7-FE0A-4B7D-94CC-FD1274AFD855}">
      <dgm:prSet custT="1"/>
      <dgm:spPr/>
      <dgm:t>
        <a:bodyPr/>
        <a:lstStyle/>
        <a:p>
          <a:pPr rtl="0"/>
          <a:r>
            <a:rPr lang="en-US" sz="1600" dirty="0" smtClean="0"/>
            <a:t>2.4GHZ using IEEE 802.15.4</a:t>
          </a:r>
          <a:endParaRPr lang="en-US" sz="1600" dirty="0"/>
        </a:p>
      </dgm:t>
    </dgm:pt>
    <dgm:pt modelId="{B9406788-9D16-4F9E-9466-A8172FFE1400}" type="parTrans" cxnId="{DFE7D8FD-876A-49BF-84A1-9EE9CE4186E6}">
      <dgm:prSet/>
      <dgm:spPr/>
      <dgm:t>
        <a:bodyPr/>
        <a:lstStyle/>
        <a:p>
          <a:endParaRPr lang="en-US"/>
        </a:p>
      </dgm:t>
    </dgm:pt>
    <dgm:pt modelId="{482685CE-8581-4D86-8305-546A2F7971C2}" type="sibTrans" cxnId="{DFE7D8FD-876A-49BF-84A1-9EE9CE4186E6}">
      <dgm:prSet/>
      <dgm:spPr/>
      <dgm:t>
        <a:bodyPr/>
        <a:lstStyle/>
        <a:p>
          <a:endParaRPr lang="en-US"/>
        </a:p>
      </dgm:t>
    </dgm:pt>
    <dgm:pt modelId="{45D76A54-E711-4712-942A-C59230775A12}">
      <dgm:prSet custT="1"/>
      <dgm:spPr/>
      <dgm:t>
        <a:bodyPr/>
        <a:lstStyle/>
        <a:p>
          <a:pPr rtl="0"/>
          <a:r>
            <a:rPr lang="en-US" sz="1600" dirty="0" smtClean="0"/>
            <a:t>P2P and multi-point Mesh Network</a:t>
          </a:r>
          <a:endParaRPr lang="en-US" sz="1600" dirty="0"/>
        </a:p>
      </dgm:t>
    </dgm:pt>
    <dgm:pt modelId="{5E3A1858-637A-461A-896F-31807467A9E1}" type="parTrans" cxnId="{5AB3409D-16EF-4EFA-BB07-1F679D09DDA4}">
      <dgm:prSet/>
      <dgm:spPr/>
      <dgm:t>
        <a:bodyPr/>
        <a:lstStyle/>
        <a:p>
          <a:endParaRPr lang="en-US"/>
        </a:p>
      </dgm:t>
    </dgm:pt>
    <dgm:pt modelId="{DC16D0F0-39E7-4824-A8E4-BB0F7E18573A}" type="sibTrans" cxnId="{5AB3409D-16EF-4EFA-BB07-1F679D09DDA4}">
      <dgm:prSet/>
      <dgm:spPr/>
      <dgm:t>
        <a:bodyPr/>
        <a:lstStyle/>
        <a:p>
          <a:endParaRPr lang="en-US"/>
        </a:p>
      </dgm:t>
    </dgm:pt>
    <dgm:pt modelId="{D707D329-B40E-406D-A580-F3BA3B5E35AC}">
      <dgm:prSet custT="1"/>
      <dgm:spPr/>
      <dgm:t>
        <a:bodyPr/>
        <a:lstStyle/>
        <a:p>
          <a:pPr rtl="0"/>
          <a:r>
            <a:rPr lang="en-US" sz="1600" dirty="0" smtClean="0"/>
            <a:t>3.3V, 50mA Input</a:t>
          </a:r>
          <a:endParaRPr lang="en-US" sz="1600" dirty="0"/>
        </a:p>
      </dgm:t>
    </dgm:pt>
    <dgm:pt modelId="{2F547EC2-A409-4A6F-A524-0EA0D083AC4B}" type="parTrans" cxnId="{B333E416-FC54-4C18-8F17-D8A6F31B8031}">
      <dgm:prSet/>
      <dgm:spPr/>
      <dgm:t>
        <a:bodyPr/>
        <a:lstStyle/>
        <a:p>
          <a:endParaRPr lang="en-US"/>
        </a:p>
      </dgm:t>
    </dgm:pt>
    <dgm:pt modelId="{05283813-ED9C-484F-89B1-4194AF42D0F4}" type="sibTrans" cxnId="{B333E416-FC54-4C18-8F17-D8A6F31B8031}">
      <dgm:prSet/>
      <dgm:spPr/>
      <dgm:t>
        <a:bodyPr/>
        <a:lstStyle/>
        <a:p>
          <a:endParaRPr lang="en-US"/>
        </a:p>
      </dgm:t>
    </dgm:pt>
    <dgm:pt modelId="{7EE3D02C-533A-423D-89DA-177C31BDDB9B}">
      <dgm:prSet custT="1"/>
      <dgm:spPr/>
      <dgm:t>
        <a:bodyPr/>
        <a:lstStyle/>
        <a:p>
          <a:pPr rtl="0"/>
          <a:r>
            <a:rPr lang="en-US" sz="1600" dirty="0" smtClean="0"/>
            <a:t>300ft max outdoor range</a:t>
          </a:r>
          <a:endParaRPr lang="en-US" sz="1600" dirty="0"/>
        </a:p>
      </dgm:t>
    </dgm:pt>
    <dgm:pt modelId="{E51C531B-C270-43C1-B1E9-D55A578D9791}" type="parTrans" cxnId="{8A6D7F40-D729-4AF3-942C-F97BF962913B}">
      <dgm:prSet/>
      <dgm:spPr/>
      <dgm:t>
        <a:bodyPr/>
        <a:lstStyle/>
        <a:p>
          <a:endParaRPr lang="en-US"/>
        </a:p>
      </dgm:t>
    </dgm:pt>
    <dgm:pt modelId="{5F6494E6-8050-4572-A9DE-C30E83BBFBC3}" type="sibTrans" cxnId="{8A6D7F40-D729-4AF3-942C-F97BF962913B}">
      <dgm:prSet/>
      <dgm:spPr/>
      <dgm:t>
        <a:bodyPr/>
        <a:lstStyle/>
        <a:p>
          <a:endParaRPr lang="en-US"/>
        </a:p>
      </dgm:t>
    </dgm:pt>
    <dgm:pt modelId="{959E4C57-019E-4950-8C04-96E52FDC7105}">
      <dgm:prSet custT="1"/>
      <dgm:spPr/>
      <dgm:t>
        <a:bodyPr/>
        <a:lstStyle/>
        <a:p>
          <a:pPr rtl="0"/>
          <a:r>
            <a:rPr lang="en-US" sz="1600" dirty="0" smtClean="0"/>
            <a:t>1mW Output</a:t>
          </a:r>
          <a:endParaRPr lang="en-US" sz="1600" dirty="0"/>
        </a:p>
      </dgm:t>
    </dgm:pt>
    <dgm:pt modelId="{693C98E5-EC82-4B3C-86B3-A28B23FE9B46}" type="parTrans" cxnId="{461665C7-05CD-4E85-B5D8-3C87279FED59}">
      <dgm:prSet/>
      <dgm:spPr/>
      <dgm:t>
        <a:bodyPr/>
        <a:lstStyle/>
        <a:p>
          <a:endParaRPr lang="en-US"/>
        </a:p>
      </dgm:t>
    </dgm:pt>
    <dgm:pt modelId="{431E0E4A-ADFF-4F9C-AAE4-2BF726EE3EA3}" type="sibTrans" cxnId="{461665C7-05CD-4E85-B5D8-3C87279FED59}">
      <dgm:prSet/>
      <dgm:spPr/>
      <dgm:t>
        <a:bodyPr/>
        <a:lstStyle/>
        <a:p>
          <a:endParaRPr lang="en-US"/>
        </a:p>
      </dgm:t>
    </dgm:pt>
    <dgm:pt modelId="{0E04EBD7-6F8E-478A-A8BB-6FD5698BED9A}">
      <dgm:prSet custT="1"/>
      <dgm:spPr/>
      <dgm:t>
        <a:bodyPr/>
        <a:lstStyle/>
        <a:p>
          <a:pPr rtl="0"/>
          <a:r>
            <a:rPr lang="en-US" sz="1600" dirty="0" smtClean="0"/>
            <a:t>6 10-bit ADC input pins</a:t>
          </a:r>
          <a:endParaRPr lang="en-US" sz="1600" dirty="0"/>
        </a:p>
      </dgm:t>
    </dgm:pt>
    <dgm:pt modelId="{D70F12B0-96A1-4703-9711-1F63B8AFE4C4}" type="parTrans" cxnId="{349F70BC-6E21-4F22-AECF-A4695440CCD8}">
      <dgm:prSet/>
      <dgm:spPr/>
      <dgm:t>
        <a:bodyPr/>
        <a:lstStyle/>
        <a:p>
          <a:endParaRPr lang="en-US"/>
        </a:p>
      </dgm:t>
    </dgm:pt>
    <dgm:pt modelId="{02A1E75C-AEC1-4497-A95A-532AD68BFD60}" type="sibTrans" cxnId="{349F70BC-6E21-4F22-AECF-A4695440CCD8}">
      <dgm:prSet/>
      <dgm:spPr/>
      <dgm:t>
        <a:bodyPr/>
        <a:lstStyle/>
        <a:p>
          <a:endParaRPr lang="en-US"/>
        </a:p>
      </dgm:t>
    </dgm:pt>
    <dgm:pt modelId="{9A715C9C-CE83-49FE-9EE8-19689C57FC16}">
      <dgm:prSet custT="1"/>
      <dgm:spPr/>
      <dgm:t>
        <a:bodyPr/>
        <a:lstStyle/>
        <a:p>
          <a:pPr rtl="0"/>
          <a:r>
            <a:rPr lang="en-US" sz="1600" dirty="0" smtClean="0"/>
            <a:t>65536 Channels</a:t>
          </a:r>
          <a:endParaRPr lang="en-US" sz="1600" dirty="0"/>
        </a:p>
      </dgm:t>
    </dgm:pt>
    <dgm:pt modelId="{A38D3B94-0585-4D31-BBEF-3062F39FFBD6}" type="parTrans" cxnId="{8C1BDA91-8C87-460E-907F-D7FAB02D3DDA}">
      <dgm:prSet/>
      <dgm:spPr/>
      <dgm:t>
        <a:bodyPr/>
        <a:lstStyle/>
        <a:p>
          <a:endParaRPr lang="en-US"/>
        </a:p>
      </dgm:t>
    </dgm:pt>
    <dgm:pt modelId="{F692675E-28B9-41EC-9627-FD096FBD0FFC}" type="sibTrans" cxnId="{8C1BDA91-8C87-460E-907F-D7FAB02D3DDA}">
      <dgm:prSet/>
      <dgm:spPr/>
      <dgm:t>
        <a:bodyPr/>
        <a:lstStyle/>
        <a:p>
          <a:endParaRPr lang="en-US"/>
        </a:p>
      </dgm:t>
    </dgm:pt>
    <dgm:pt modelId="{B1099911-11B3-440B-9E84-4558F0B64B7E}">
      <dgm:prSet custT="1"/>
      <dgm:spPr/>
      <dgm:t>
        <a:bodyPr/>
        <a:lstStyle/>
        <a:p>
          <a:pPr rtl="0"/>
          <a:r>
            <a:rPr lang="en-US" sz="1600" dirty="0" smtClean="0"/>
            <a:t>Local or over-air configuration</a:t>
          </a:r>
          <a:endParaRPr lang="en-US" sz="1600" dirty="0"/>
        </a:p>
      </dgm:t>
    </dgm:pt>
    <dgm:pt modelId="{00F9D168-492B-4492-9C71-0AC8EC56E1C0}" type="parTrans" cxnId="{9AE51174-EE02-460C-857B-8C3783671E04}">
      <dgm:prSet/>
      <dgm:spPr/>
      <dgm:t>
        <a:bodyPr/>
        <a:lstStyle/>
        <a:p>
          <a:endParaRPr lang="en-US"/>
        </a:p>
      </dgm:t>
    </dgm:pt>
    <dgm:pt modelId="{87F41501-A343-4D75-BFC5-36612561D0D1}" type="sibTrans" cxnId="{9AE51174-EE02-460C-857B-8C3783671E04}">
      <dgm:prSet/>
      <dgm:spPr/>
      <dgm:t>
        <a:bodyPr/>
        <a:lstStyle/>
        <a:p>
          <a:endParaRPr lang="en-US"/>
        </a:p>
      </dgm:t>
    </dgm:pt>
    <dgm:pt modelId="{80EBB468-BF90-44AC-8CC4-9411D0EEEBDB}" type="pres">
      <dgm:prSet presAssocID="{14DCA32C-A6C3-4E9C-9762-32D2FA1CB33A}" presName="Name0" presStyleCnt="0">
        <dgm:presLayoutVars>
          <dgm:dir/>
          <dgm:animLvl val="lvl"/>
          <dgm:resizeHandles val="exact"/>
        </dgm:presLayoutVars>
      </dgm:prSet>
      <dgm:spPr/>
      <dgm:t>
        <a:bodyPr/>
        <a:lstStyle/>
        <a:p>
          <a:endParaRPr lang="en-US"/>
        </a:p>
      </dgm:t>
    </dgm:pt>
    <dgm:pt modelId="{E1B35023-388B-49F1-8924-97FDECD07B49}" type="pres">
      <dgm:prSet presAssocID="{644AA0C5-A7C0-42EF-8604-58CDD5B39140}" presName="linNode" presStyleCnt="0"/>
      <dgm:spPr/>
    </dgm:pt>
    <dgm:pt modelId="{40944215-FAC0-4079-B783-EF6A568B4695}" type="pres">
      <dgm:prSet presAssocID="{644AA0C5-A7C0-42EF-8604-58CDD5B39140}" presName="parentText" presStyleLbl="node1" presStyleIdx="0" presStyleCnt="1">
        <dgm:presLayoutVars>
          <dgm:chMax val="1"/>
          <dgm:bulletEnabled val="1"/>
        </dgm:presLayoutVars>
      </dgm:prSet>
      <dgm:spPr/>
      <dgm:t>
        <a:bodyPr/>
        <a:lstStyle/>
        <a:p>
          <a:endParaRPr lang="en-US"/>
        </a:p>
      </dgm:t>
    </dgm:pt>
    <dgm:pt modelId="{0A9B9C59-1EA2-418E-9ECC-3955850B7F7F}" type="pres">
      <dgm:prSet presAssocID="{644AA0C5-A7C0-42EF-8604-58CDD5B39140}" presName="descendantText" presStyleLbl="alignAccFollowNode1" presStyleIdx="0" presStyleCnt="1">
        <dgm:presLayoutVars>
          <dgm:bulletEnabled val="1"/>
        </dgm:presLayoutVars>
      </dgm:prSet>
      <dgm:spPr/>
      <dgm:t>
        <a:bodyPr/>
        <a:lstStyle/>
        <a:p>
          <a:endParaRPr lang="en-US"/>
        </a:p>
      </dgm:t>
    </dgm:pt>
  </dgm:ptLst>
  <dgm:cxnLst>
    <dgm:cxn modelId="{8A6D7F40-D729-4AF3-942C-F97BF962913B}" srcId="{644AA0C5-A7C0-42EF-8604-58CDD5B39140}" destId="{7EE3D02C-533A-423D-89DA-177C31BDDB9B}" srcOrd="4" destOrd="0" parTransId="{E51C531B-C270-43C1-B1E9-D55A578D9791}" sibTransId="{5F6494E6-8050-4572-A9DE-C30E83BBFBC3}"/>
    <dgm:cxn modelId="{3E07C32D-0E8C-424D-A3F7-AC0086028965}" type="presOf" srcId="{14DCA32C-A6C3-4E9C-9762-32D2FA1CB33A}" destId="{80EBB468-BF90-44AC-8CC4-9411D0EEEBDB}" srcOrd="0" destOrd="0" presId="urn:microsoft.com/office/officeart/2005/8/layout/vList5"/>
    <dgm:cxn modelId="{A7CB61FA-4EE1-4426-B2FB-2598B9292534}" type="presOf" srcId="{959E4C57-019E-4950-8C04-96E52FDC7105}" destId="{0A9B9C59-1EA2-418E-9ECC-3955850B7F7F}" srcOrd="0" destOrd="3" presId="urn:microsoft.com/office/officeart/2005/8/layout/vList5"/>
    <dgm:cxn modelId="{18946D82-685E-4311-A73A-6B64DBF03BF5}" type="presOf" srcId="{D707D329-B40E-406D-A580-F3BA3B5E35AC}" destId="{0A9B9C59-1EA2-418E-9ECC-3955850B7F7F}" srcOrd="0" destOrd="2" presId="urn:microsoft.com/office/officeart/2005/8/layout/vList5"/>
    <dgm:cxn modelId="{349F70BC-6E21-4F22-AECF-A4695440CCD8}" srcId="{644AA0C5-A7C0-42EF-8604-58CDD5B39140}" destId="{0E04EBD7-6F8E-478A-A8BB-6FD5698BED9A}" srcOrd="5" destOrd="0" parTransId="{D70F12B0-96A1-4703-9711-1F63B8AFE4C4}" sibTransId="{02A1E75C-AEC1-4497-A95A-532AD68BFD60}"/>
    <dgm:cxn modelId="{2A0752E4-814F-433B-BB8C-30CA7651F78B}" type="presOf" srcId="{45D76A54-E711-4712-942A-C59230775A12}" destId="{0A9B9C59-1EA2-418E-9ECC-3955850B7F7F}" srcOrd="0" destOrd="1" presId="urn:microsoft.com/office/officeart/2005/8/layout/vList5"/>
    <dgm:cxn modelId="{B333E416-FC54-4C18-8F17-D8A6F31B8031}" srcId="{644AA0C5-A7C0-42EF-8604-58CDD5B39140}" destId="{D707D329-B40E-406D-A580-F3BA3B5E35AC}" srcOrd="2" destOrd="0" parTransId="{2F547EC2-A409-4A6F-A524-0EA0D083AC4B}" sibTransId="{05283813-ED9C-484F-89B1-4194AF42D0F4}"/>
    <dgm:cxn modelId="{1D711085-D979-40D4-A746-0A57153516C0}" srcId="{14DCA32C-A6C3-4E9C-9762-32D2FA1CB33A}" destId="{644AA0C5-A7C0-42EF-8604-58CDD5B39140}" srcOrd="0" destOrd="0" parTransId="{9E1B18D7-EF59-42CF-A807-A2A80E702BEE}" sibTransId="{4BB3C5E5-916A-45F6-942B-C5F56BC718E2}"/>
    <dgm:cxn modelId="{61F2AD31-0305-4D9E-B647-F2BA94E3B2F8}" type="presOf" srcId="{0E04EBD7-6F8E-478A-A8BB-6FD5698BED9A}" destId="{0A9B9C59-1EA2-418E-9ECC-3955850B7F7F}" srcOrd="0" destOrd="5" presId="urn:microsoft.com/office/officeart/2005/8/layout/vList5"/>
    <dgm:cxn modelId="{9AE51174-EE02-460C-857B-8C3783671E04}" srcId="{644AA0C5-A7C0-42EF-8604-58CDD5B39140}" destId="{B1099911-11B3-440B-9E84-4558F0B64B7E}" srcOrd="7" destOrd="0" parTransId="{00F9D168-492B-4492-9C71-0AC8EC56E1C0}" sibTransId="{87F41501-A343-4D75-BFC5-36612561D0D1}"/>
    <dgm:cxn modelId="{5AB3409D-16EF-4EFA-BB07-1F679D09DDA4}" srcId="{644AA0C5-A7C0-42EF-8604-58CDD5B39140}" destId="{45D76A54-E711-4712-942A-C59230775A12}" srcOrd="1" destOrd="0" parTransId="{5E3A1858-637A-461A-896F-31807467A9E1}" sibTransId="{DC16D0F0-39E7-4824-A8E4-BB0F7E18573A}"/>
    <dgm:cxn modelId="{9FAB24D8-6661-4760-9F7D-39C89C6DDFF7}" type="presOf" srcId="{7EE3D02C-533A-423D-89DA-177C31BDDB9B}" destId="{0A9B9C59-1EA2-418E-9ECC-3955850B7F7F}" srcOrd="0" destOrd="4" presId="urn:microsoft.com/office/officeart/2005/8/layout/vList5"/>
    <dgm:cxn modelId="{8C1BDA91-8C87-460E-907F-D7FAB02D3DDA}" srcId="{644AA0C5-A7C0-42EF-8604-58CDD5B39140}" destId="{9A715C9C-CE83-49FE-9EE8-19689C57FC16}" srcOrd="6" destOrd="0" parTransId="{A38D3B94-0585-4D31-BBEF-3062F39FFBD6}" sibTransId="{F692675E-28B9-41EC-9627-FD096FBD0FFC}"/>
    <dgm:cxn modelId="{93CA28B5-1B62-41CC-AFF7-A97ABE0D085E}" type="presOf" srcId="{9A715C9C-CE83-49FE-9EE8-19689C57FC16}" destId="{0A9B9C59-1EA2-418E-9ECC-3955850B7F7F}" srcOrd="0" destOrd="6" presId="urn:microsoft.com/office/officeart/2005/8/layout/vList5"/>
    <dgm:cxn modelId="{DFE7D8FD-876A-49BF-84A1-9EE9CE4186E6}" srcId="{644AA0C5-A7C0-42EF-8604-58CDD5B39140}" destId="{CEA159B7-FE0A-4B7D-94CC-FD1274AFD855}" srcOrd="0" destOrd="0" parTransId="{B9406788-9D16-4F9E-9466-A8172FFE1400}" sibTransId="{482685CE-8581-4D86-8305-546A2F7971C2}"/>
    <dgm:cxn modelId="{ECE38B2F-BBF4-4B7F-8063-A511846526C9}" type="presOf" srcId="{CEA159B7-FE0A-4B7D-94CC-FD1274AFD855}" destId="{0A9B9C59-1EA2-418E-9ECC-3955850B7F7F}" srcOrd="0" destOrd="0" presId="urn:microsoft.com/office/officeart/2005/8/layout/vList5"/>
    <dgm:cxn modelId="{286C43BB-1E23-4EB9-84AB-FDF6DE68E78E}" type="presOf" srcId="{644AA0C5-A7C0-42EF-8604-58CDD5B39140}" destId="{40944215-FAC0-4079-B783-EF6A568B4695}" srcOrd="0" destOrd="0" presId="urn:microsoft.com/office/officeart/2005/8/layout/vList5"/>
    <dgm:cxn modelId="{0D22937F-6C6F-4274-8D26-F675FA3D81B4}" type="presOf" srcId="{B1099911-11B3-440B-9E84-4558F0B64B7E}" destId="{0A9B9C59-1EA2-418E-9ECC-3955850B7F7F}" srcOrd="0" destOrd="7" presId="urn:microsoft.com/office/officeart/2005/8/layout/vList5"/>
    <dgm:cxn modelId="{461665C7-05CD-4E85-B5D8-3C87279FED59}" srcId="{644AA0C5-A7C0-42EF-8604-58CDD5B39140}" destId="{959E4C57-019E-4950-8C04-96E52FDC7105}" srcOrd="3" destOrd="0" parTransId="{693C98E5-EC82-4B3C-86B3-A28B23FE9B46}" sibTransId="{431E0E4A-ADFF-4F9C-AAE4-2BF726EE3EA3}"/>
    <dgm:cxn modelId="{2AC342C9-A01A-4A32-B709-A042145927B6}" type="presParOf" srcId="{80EBB468-BF90-44AC-8CC4-9411D0EEEBDB}" destId="{E1B35023-388B-49F1-8924-97FDECD07B49}" srcOrd="0" destOrd="0" presId="urn:microsoft.com/office/officeart/2005/8/layout/vList5"/>
    <dgm:cxn modelId="{8B7E0918-DCAA-4D82-B850-4E532F5008B9}" type="presParOf" srcId="{E1B35023-388B-49F1-8924-97FDECD07B49}" destId="{40944215-FAC0-4079-B783-EF6A568B4695}" srcOrd="0" destOrd="0" presId="urn:microsoft.com/office/officeart/2005/8/layout/vList5"/>
    <dgm:cxn modelId="{44E4AEE6-2DD1-4FDC-8690-7E3EAC4E5621}" type="presParOf" srcId="{E1B35023-388B-49F1-8924-97FDECD07B49}" destId="{0A9B9C59-1EA2-418E-9ECC-3955850B7F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21698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530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966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160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650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089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03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63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0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allows</a:t>
            </a:r>
            <a:r>
              <a:rPr lang="en-US" baseline="0" dirty="0" smtClean="0"/>
              <a:t> them to not only know the exact time of the outage but also if other devices are effected (Ill talk more about that) and the exact location so they can pinpoint the problem which leads to less troubleshooting</a:t>
            </a:r>
            <a:endParaRPr lang="en-US" dirty="0"/>
          </a:p>
        </p:txBody>
      </p:sp>
    </p:spTree>
    <p:extLst>
      <p:ext uri="{BB962C8B-B14F-4D97-AF65-F5344CB8AC3E}">
        <p14:creationId xmlns:p14="http://schemas.microsoft.com/office/powerpoint/2010/main" val="139248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66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20000"/>
              </a:lnSpc>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264435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82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27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70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95100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2/25/2016</a:t>
            </a:fld>
            <a:endParaRPr lang="en-US" dirty="0"/>
          </a:p>
        </p:txBody>
      </p:sp>
      <p:sp>
        <p:nvSpPr>
          <p:cNvPr id="9" name="Slide Number Placeholder 8"/>
          <p:cNvSpPr>
            <a:spLocks noGrp="1"/>
          </p:cNvSpPr>
          <p:nvPr>
            <p:ph type="sldNum" sz="quarter" idx="11"/>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dirty="0"/>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2/25/2016</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sz="5400" dirty="0" smtClean="0"/>
              <a:t>Smart Streetlight </a:t>
            </a:r>
            <a:br>
              <a:rPr lang="en" sz="5400" dirty="0" smtClean="0"/>
            </a:br>
            <a:r>
              <a:rPr lang="en" sz="5400" dirty="0" smtClean="0"/>
              <a:t>Proof of Concept</a:t>
            </a:r>
            <a:br>
              <a:rPr lang="en" sz="5400" dirty="0" smtClean="0"/>
            </a:br>
            <a:endParaRPr lang="en" sz="5400" dirty="0"/>
          </a:p>
        </p:txBody>
      </p:sp>
      <p:sp>
        <p:nvSpPr>
          <p:cNvPr id="31" name="Shape 31"/>
          <p:cNvSpPr txBox="1">
            <a:spLocks noGrp="1"/>
          </p:cNvSpPr>
          <p:nvPr>
            <p:ph type="subTitle" idx="1"/>
          </p:nvPr>
        </p:nvSpPr>
        <p:spPr>
          <a:xfrm>
            <a:off x="7239000" y="4324350"/>
            <a:ext cx="1344706" cy="800100"/>
          </a:xfrm>
          <a:prstGeom prst="rect">
            <a:avLst/>
          </a:prstGeom>
        </p:spPr>
        <p:txBody>
          <a:bodyPr lIns="91425" tIns="91425" rIns="91425" bIns="91425" anchor="t" anchorCtr="0">
            <a:noAutofit/>
          </a:bodyPr>
          <a:lstStyle/>
          <a:p>
            <a:pPr>
              <a:spcBef>
                <a:spcPts val="0"/>
              </a:spcBef>
              <a:buNone/>
            </a:pPr>
            <a:r>
              <a:rPr lang="en" dirty="0" smtClean="0">
                <a:solidFill>
                  <a:schemeClr val="tx1">
                    <a:lumMod val="65000"/>
                    <a:lumOff val="35000"/>
                  </a:schemeClr>
                </a:solidFill>
              </a:rPr>
              <a:t>Group 3</a:t>
            </a:r>
            <a:endParaRPr lang="en" dirty="0">
              <a:solidFill>
                <a:schemeClr val="tx1">
                  <a:lumMod val="65000"/>
                  <a:lumOff val="35000"/>
                </a:schemeClr>
              </a:solidFill>
            </a:endParaRPr>
          </a:p>
          <a:p>
            <a:pPr>
              <a:spcBef>
                <a:spcPts val="0"/>
              </a:spcBef>
              <a:buNone/>
            </a:pPr>
            <a:r>
              <a:rPr lang="en" dirty="0" smtClean="0">
                <a:solidFill>
                  <a:schemeClr val="tx1">
                    <a:lumMod val="65000"/>
                    <a:lumOff val="35000"/>
                  </a:schemeClr>
                </a:solidFill>
              </a:rPr>
              <a:t>02/25/16</a:t>
            </a:r>
            <a:endParaRPr lang="en"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extBox 1"/>
          <p:cNvSpPr txBox="1"/>
          <p:nvPr/>
        </p:nvSpPr>
        <p:spPr>
          <a:xfrm>
            <a:off x="152400" y="3638550"/>
            <a:ext cx="3962400" cy="1323439"/>
          </a:xfrm>
          <a:prstGeom prst="rect">
            <a:avLst/>
          </a:prstGeom>
          <a:noFill/>
        </p:spPr>
        <p:txBody>
          <a:bodyPr wrap="square" rtlCol="0">
            <a:spAutoFit/>
          </a:bodyPr>
          <a:lstStyle/>
          <a:p>
            <a:r>
              <a:rPr lang="en-US" sz="2000" dirty="0" smtClean="0">
                <a:solidFill>
                  <a:schemeClr val="tx1">
                    <a:lumMod val="65000"/>
                    <a:lumOff val="35000"/>
                  </a:schemeClr>
                </a:solidFill>
              </a:rPr>
              <a:t>Thor Cutler</a:t>
            </a:r>
          </a:p>
          <a:p>
            <a:r>
              <a:rPr lang="en-US" sz="2000" dirty="0" smtClean="0">
                <a:solidFill>
                  <a:schemeClr val="tx1">
                    <a:lumMod val="65000"/>
                    <a:lumOff val="35000"/>
                  </a:schemeClr>
                </a:solidFill>
              </a:rPr>
              <a:t>Tucker Russ</a:t>
            </a:r>
          </a:p>
          <a:p>
            <a:r>
              <a:rPr lang="en-US" sz="2000" dirty="0" smtClean="0">
                <a:solidFill>
                  <a:schemeClr val="tx1">
                    <a:lumMod val="65000"/>
                    <a:lumOff val="35000"/>
                  </a:schemeClr>
                </a:solidFill>
              </a:rPr>
              <a:t>Anthony Giordano</a:t>
            </a:r>
          </a:p>
          <a:p>
            <a:r>
              <a:rPr lang="en-US" sz="2000" dirty="0" smtClean="0">
                <a:solidFill>
                  <a:schemeClr val="tx1">
                    <a:lumMod val="65000"/>
                    <a:lumOff val="35000"/>
                  </a:schemeClr>
                </a:solidFill>
              </a:rPr>
              <a:t>Brandon Berry</a:t>
            </a:r>
            <a:endParaRPr lang="en-US" sz="2000" dirty="0">
              <a:solidFill>
                <a:schemeClr val="tx1">
                  <a:lumMod val="65000"/>
                  <a:lumOff val="35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001000" cy="3725680"/>
          </a:xfrm>
        </p:spPr>
        <p:txBody>
          <a:bodyPr/>
          <a:lstStyle/>
          <a:p>
            <a:r>
              <a:rPr lang="en-US" dirty="0" smtClean="0"/>
              <a:t>Code written in Arduino IDE to collect the data frames and print them out to be interpreted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1" name="Title 1"/>
          <p:cNvSpPr txBox="1">
            <a:spLocks/>
          </p:cNvSpPr>
          <p:nvPr/>
        </p:nvSpPr>
        <p:spPr>
          <a:xfrm>
            <a:off x="457200" y="106180"/>
            <a:ext cx="8229600" cy="857250"/>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600" kern="1200" cap="none" spc="-100" baseline="0">
                <a:ln>
                  <a:noFill/>
                </a:ln>
                <a:solidFill>
                  <a:schemeClr val="tx2"/>
                </a:solidFill>
                <a:effectLst/>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2000" dirty="0" smtClean="0"/>
              <a:t>XBee Frame Testing</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4" y="2248931"/>
            <a:ext cx="7182852" cy="2676899"/>
          </a:xfrm>
          <a:prstGeom prst="rect">
            <a:avLst/>
          </a:prstGeom>
        </p:spPr>
      </p:pic>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2" name="TextBox 11"/>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72259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4872"/>
            <a:ext cx="7182852" cy="4867954"/>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234138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a:t>XBee Frame Testing</a:t>
            </a:r>
          </a:p>
        </p:txBody>
      </p:sp>
      <p:sp>
        <p:nvSpPr>
          <p:cNvPr id="3" name="Text Placeholder 2"/>
          <p:cNvSpPr>
            <a:spLocks noGrp="1"/>
          </p:cNvSpPr>
          <p:nvPr>
            <p:ph type="body" idx="1"/>
          </p:nvPr>
        </p:nvSpPr>
        <p:spPr>
          <a:xfrm>
            <a:off x="457200" y="1200150"/>
            <a:ext cx="8001000" cy="3725680"/>
          </a:xfrm>
        </p:spPr>
        <p:txBody>
          <a:bodyPr/>
          <a:lstStyle/>
          <a:p>
            <a:r>
              <a:rPr lang="en-US" dirty="0" smtClean="0"/>
              <a:t>Using the address in the frames, and a look-up table, the locations of various streetlights could be stored</a:t>
            </a:r>
            <a:endParaRPr lang="en-US" dirty="0"/>
          </a:p>
          <a:p>
            <a:r>
              <a:rPr lang="en-US" dirty="0" smtClean="0"/>
              <a:t>In this example only pin-4 was used, but I plan on also using pin-2 (Check-Pin Bytes will become 14 instead of 10) to check if the LED is out as seen below.  (Brandon will go into more detail)</a:t>
            </a:r>
          </a:p>
          <a:p>
            <a:pPr marL="114300" indent="0">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510" y="3037282"/>
            <a:ext cx="4200980" cy="2261631"/>
          </a:xfrm>
          <a:prstGeom prst="rect">
            <a:avLst/>
          </a:prstGeom>
        </p:spPr>
      </p:pic>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2" name="TextBox 11"/>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71855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Buildings and Streetlights for Model</a:t>
            </a:r>
            <a:endParaRPr lang="en-US" sz="2000" dirty="0"/>
          </a:p>
        </p:txBody>
      </p:sp>
      <p:sp>
        <p:nvSpPr>
          <p:cNvPr id="3" name="Content Placeholder 2"/>
          <p:cNvSpPr>
            <a:spLocks noGrp="1"/>
          </p:cNvSpPr>
          <p:nvPr>
            <p:ph idx="1"/>
          </p:nvPr>
        </p:nvSpPr>
        <p:spPr/>
        <p:txBody>
          <a:bodyPr/>
          <a:lstStyle/>
          <a:p>
            <a:r>
              <a:rPr lang="en-US" dirty="0" smtClean="0"/>
              <a:t>3D printed </a:t>
            </a:r>
            <a:r>
              <a:rPr lang="en-US" dirty="0"/>
              <a:t>b</a:t>
            </a:r>
            <a:r>
              <a:rPr lang="en-US" dirty="0" smtClean="0"/>
              <a:t>uildings to model a campus setting </a:t>
            </a:r>
          </a:p>
          <a:p>
            <a:endParaRPr lang="en-US" dirty="0"/>
          </a:p>
          <a:p>
            <a:r>
              <a:rPr lang="en-US" dirty="0" smtClean="0"/>
              <a:t>Clear 3D printed streetlights to show inner electronic components </a:t>
            </a:r>
          </a:p>
          <a:p>
            <a:endParaRPr lang="en-US" dirty="0"/>
          </a:p>
          <a:p>
            <a:r>
              <a:rPr lang="en-US" dirty="0" smtClean="0"/>
              <a:t>3 Streetlights (2 fixed and 1 mobile)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99592"/>
            <a:ext cx="27908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1895040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944"/>
            <a:ext cx="7620000" cy="857250"/>
          </a:xfrm>
        </p:spPr>
        <p:txBody>
          <a:bodyPr/>
          <a:lstStyle/>
          <a:p>
            <a:r>
              <a:rPr lang="en-US" sz="2000" dirty="0"/>
              <a:t>Building </a:t>
            </a:r>
            <a:r>
              <a:rPr lang="en-US" sz="2000" dirty="0" smtClean="0"/>
              <a:t>Layout of Model</a:t>
            </a:r>
            <a:endParaRPr lang="en-US" sz="2000" dirty="0"/>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8" name="image06.png"/>
          <p:cNvPicPr/>
          <p:nvPr/>
        </p:nvPicPr>
        <p:blipFill>
          <a:blip r:embed="rId3"/>
          <a:srcRect/>
          <a:stretch>
            <a:fillRect/>
          </a:stretch>
        </p:blipFill>
        <p:spPr>
          <a:xfrm>
            <a:off x="685800" y="730492"/>
            <a:ext cx="7086600" cy="4067175"/>
          </a:xfrm>
          <a:prstGeom prst="rect">
            <a:avLst/>
          </a:prstGeom>
          <a:ln/>
        </p:spPr>
      </p:pic>
    </p:spTree>
    <p:extLst>
      <p:ext uri="{BB962C8B-B14F-4D97-AF65-F5344CB8AC3E}">
        <p14:creationId xmlns:p14="http://schemas.microsoft.com/office/powerpoint/2010/main" val="290022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Layout of Model</a:t>
            </a:r>
            <a:endParaRPr lang="en-US" sz="2000" dirty="0"/>
          </a:p>
        </p:txBody>
      </p:sp>
      <p:sp>
        <p:nvSpPr>
          <p:cNvPr id="5" name="Oval 4"/>
          <p:cNvSpPr/>
          <p:nvPr/>
        </p:nvSpPr>
        <p:spPr>
          <a:xfrm>
            <a:off x="1019175" y="1759856"/>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43175" y="1188355"/>
            <a:ext cx="609600" cy="2319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3152775" y="164555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2837" y="260163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62362" y="2056918"/>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695575" y="14931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695575" y="19503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95575" y="24075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477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4001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28098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8860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8003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8765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2800350" y="25028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2876550" y="2502806"/>
            <a:ext cx="0" cy="114300"/>
          </a:xfrm>
          <a:prstGeom prst="line">
            <a:avLst/>
          </a:prstGeom>
        </p:spPr>
        <p:style>
          <a:lnRef idx="2">
            <a:schemeClr val="dk1"/>
          </a:lnRef>
          <a:fillRef idx="0">
            <a:schemeClr val="dk1"/>
          </a:fillRef>
          <a:effectRef idx="1">
            <a:schemeClr val="dk1"/>
          </a:effectRef>
          <a:fontRef idx="minor">
            <a:schemeClr val="tx1"/>
          </a:fontRef>
        </p:style>
      </p:cxnSp>
      <p:sp>
        <p:nvSpPr>
          <p:cNvPr id="35" name="Freeform 34"/>
          <p:cNvSpPr/>
          <p:nvPr/>
        </p:nvSpPr>
        <p:spPr>
          <a:xfrm>
            <a:off x="1390650" y="683380"/>
            <a:ext cx="1607997" cy="1076476"/>
          </a:xfrm>
          <a:custGeom>
            <a:avLst/>
            <a:gdLst>
              <a:gd name="connsiteX0" fmla="*/ 1466850 w 1607997"/>
              <a:gd name="connsiteY0" fmla="*/ 495451 h 1076476"/>
              <a:gd name="connsiteX1" fmla="*/ 1466850 w 1607997"/>
              <a:gd name="connsiteY1" fmla="*/ 19201 h 1076476"/>
              <a:gd name="connsiteX2" fmla="*/ 0 w 1607997"/>
              <a:gd name="connsiteY2" fmla="*/ 1076476 h 1076476"/>
              <a:gd name="connsiteX3" fmla="*/ 0 w 1607997"/>
              <a:gd name="connsiteY3" fmla="*/ 1076476 h 1076476"/>
            </a:gdLst>
            <a:ahLst/>
            <a:cxnLst>
              <a:cxn ang="0">
                <a:pos x="connsiteX0" y="connsiteY0"/>
              </a:cxn>
              <a:cxn ang="0">
                <a:pos x="connsiteX1" y="connsiteY1"/>
              </a:cxn>
              <a:cxn ang="0">
                <a:pos x="connsiteX2" y="connsiteY2"/>
              </a:cxn>
              <a:cxn ang="0">
                <a:pos x="connsiteX3" y="connsiteY3"/>
              </a:cxn>
            </a:cxnLst>
            <a:rect l="l" t="t" r="r" b="b"/>
            <a:pathLst>
              <a:path w="1607997" h="1076476">
                <a:moveTo>
                  <a:pt x="1466850" y="495451"/>
                </a:moveTo>
                <a:cubicBezTo>
                  <a:pt x="1589087" y="208907"/>
                  <a:pt x="1711325" y="-77636"/>
                  <a:pt x="1466850" y="19201"/>
                </a:cubicBezTo>
                <a:cubicBezTo>
                  <a:pt x="1222375" y="116038"/>
                  <a:pt x="0" y="1076476"/>
                  <a:pt x="0" y="1076476"/>
                </a:cubicBezTo>
                <a:lnTo>
                  <a:pt x="0" y="10764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flipV="1">
            <a:off x="3762375" y="1386595"/>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271962" y="1797956"/>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52912" y="234266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987394" y="1831444"/>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n w="0"/>
                <a:solidFill>
                  <a:schemeClr val="tx1"/>
                </a:solidFill>
              </a:rPr>
              <a:t>5V DC</a:t>
            </a:r>
            <a:endParaRPr lang="en-US" dirty="0">
              <a:ln w="0"/>
              <a:solidFill>
                <a:schemeClr val="tx1"/>
              </a:solidFill>
            </a:endParaRPr>
          </a:p>
        </p:txBody>
      </p:sp>
      <p:sp>
        <p:nvSpPr>
          <p:cNvPr id="46" name="Rectangle 45"/>
          <p:cNvSpPr/>
          <p:nvPr/>
        </p:nvSpPr>
        <p:spPr>
          <a:xfrm>
            <a:off x="2987394" y="236580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48" name="Straight Connector 47"/>
          <p:cNvCxnSpPr/>
          <p:nvPr/>
        </p:nvCxnSpPr>
        <p:spPr>
          <a:xfrm>
            <a:off x="4143375" y="1645556"/>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72013" y="2045605"/>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72013" y="260162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047750" y="2478993"/>
            <a:ext cx="731696" cy="307777"/>
          </a:xfrm>
          <a:prstGeom prst="rect">
            <a:avLst/>
          </a:prstGeom>
          <a:noFill/>
        </p:spPr>
        <p:txBody>
          <a:bodyPr wrap="square" rtlCol="0">
            <a:spAutoFit/>
          </a:bodyPr>
          <a:lstStyle/>
          <a:p>
            <a:r>
              <a:rPr lang="en-US" dirty="0" smtClean="0"/>
              <a:t>120 V</a:t>
            </a:r>
            <a:endParaRPr lang="en-US" dirty="0"/>
          </a:p>
        </p:txBody>
      </p:sp>
      <p:sp>
        <p:nvSpPr>
          <p:cNvPr id="52" name="Rectangle 51"/>
          <p:cNvSpPr/>
          <p:nvPr/>
        </p:nvSpPr>
        <p:spPr>
          <a:xfrm>
            <a:off x="5233988" y="959757"/>
            <a:ext cx="1423987" cy="685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Smart Meter</a:t>
            </a:r>
          </a:p>
          <a:p>
            <a:pPr algn="ctr"/>
            <a:r>
              <a:rPr lang="en-US" dirty="0">
                <a:solidFill>
                  <a:schemeClr val="tx1"/>
                </a:solidFill>
              </a:rPr>
              <a:t>w/XBee</a:t>
            </a:r>
          </a:p>
        </p:txBody>
      </p:sp>
      <p:sp>
        <p:nvSpPr>
          <p:cNvPr id="53" name="Rectangle 52"/>
          <p:cNvSpPr/>
          <p:nvPr/>
        </p:nvSpPr>
        <p:spPr>
          <a:xfrm>
            <a:off x="5753101" y="1831444"/>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1</a:t>
            </a:r>
            <a:endParaRPr lang="en-US" dirty="0">
              <a:solidFill>
                <a:schemeClr val="tx1"/>
              </a:solidFill>
            </a:endParaRPr>
          </a:p>
        </p:txBody>
      </p:sp>
      <p:sp>
        <p:nvSpPr>
          <p:cNvPr id="54" name="Rectangle 53"/>
          <p:cNvSpPr/>
          <p:nvPr/>
        </p:nvSpPr>
        <p:spPr>
          <a:xfrm>
            <a:off x="5753101" y="238396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2</a:t>
            </a:r>
            <a:endParaRPr lang="en-US" dirty="0">
              <a:solidFill>
                <a:schemeClr val="tx1"/>
              </a:solidFill>
            </a:endParaRPr>
          </a:p>
        </p:txBody>
      </p:sp>
      <p:sp>
        <p:nvSpPr>
          <p:cNvPr id="55" name="Oval 54"/>
          <p:cNvSpPr/>
          <p:nvPr/>
        </p:nvSpPr>
        <p:spPr>
          <a:xfrm>
            <a:off x="990600" y="3862539"/>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a:off x="1219200" y="4067326"/>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1371600" y="4067326"/>
            <a:ext cx="0" cy="276225"/>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1019175" y="4581676"/>
            <a:ext cx="731696" cy="307777"/>
          </a:xfrm>
          <a:prstGeom prst="rect">
            <a:avLst/>
          </a:prstGeom>
          <a:noFill/>
        </p:spPr>
        <p:txBody>
          <a:bodyPr wrap="square" rtlCol="0">
            <a:spAutoFit/>
          </a:bodyPr>
          <a:lstStyle/>
          <a:p>
            <a:r>
              <a:rPr lang="en-US" dirty="0" smtClean="0"/>
              <a:t>120 V</a:t>
            </a:r>
            <a:endParaRPr lang="en-US" dirty="0"/>
          </a:p>
        </p:txBody>
      </p:sp>
      <p:cxnSp>
        <p:nvCxnSpPr>
          <p:cNvPr id="59" name="Straight Connector 58"/>
          <p:cNvCxnSpPr/>
          <p:nvPr/>
        </p:nvCxnSpPr>
        <p:spPr>
          <a:xfrm>
            <a:off x="2147888" y="424272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747963" y="398375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482445" y="400689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62" name="Straight Connector 61"/>
          <p:cNvCxnSpPr/>
          <p:nvPr/>
        </p:nvCxnSpPr>
        <p:spPr>
          <a:xfrm>
            <a:off x="3167064" y="424271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248152" y="402505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3</a:t>
            </a:r>
            <a:endParaRPr lang="en-US" dirty="0">
              <a:solidFill>
                <a:schemeClr val="tx1"/>
              </a:solidFill>
            </a:endParaRPr>
          </a:p>
        </p:txBody>
      </p:sp>
      <p:sp>
        <p:nvSpPr>
          <p:cNvPr id="64" name="TextBox 63"/>
          <p:cNvSpPr txBox="1"/>
          <p:nvPr/>
        </p:nvSpPr>
        <p:spPr>
          <a:xfrm>
            <a:off x="4978543" y="1813468"/>
            <a:ext cx="838200" cy="307777"/>
          </a:xfrm>
          <a:prstGeom prst="rect">
            <a:avLst/>
          </a:prstGeom>
          <a:noFill/>
        </p:spPr>
        <p:txBody>
          <a:bodyPr wrap="square" rtlCol="0">
            <a:spAutoFit/>
          </a:bodyPr>
          <a:lstStyle/>
          <a:p>
            <a:r>
              <a:rPr lang="en-US" dirty="0" smtClean="0"/>
              <a:t>5V</a:t>
            </a:r>
            <a:endParaRPr lang="en-US" dirty="0"/>
          </a:p>
        </p:txBody>
      </p:sp>
      <p:sp>
        <p:nvSpPr>
          <p:cNvPr id="65" name="TextBox 64"/>
          <p:cNvSpPr txBox="1"/>
          <p:nvPr/>
        </p:nvSpPr>
        <p:spPr>
          <a:xfrm>
            <a:off x="4978543" y="2348917"/>
            <a:ext cx="838200" cy="307777"/>
          </a:xfrm>
          <a:prstGeom prst="rect">
            <a:avLst/>
          </a:prstGeom>
          <a:noFill/>
        </p:spPr>
        <p:txBody>
          <a:bodyPr wrap="square" rtlCol="0">
            <a:spAutoFit/>
          </a:bodyPr>
          <a:lstStyle/>
          <a:p>
            <a:r>
              <a:rPr lang="en-US" dirty="0" smtClean="0"/>
              <a:t>5V</a:t>
            </a:r>
            <a:endParaRPr lang="en-US" dirty="0"/>
          </a:p>
        </p:txBody>
      </p:sp>
      <p:sp>
        <p:nvSpPr>
          <p:cNvPr id="66" name="TextBox 65"/>
          <p:cNvSpPr txBox="1"/>
          <p:nvPr/>
        </p:nvSpPr>
        <p:spPr>
          <a:xfrm>
            <a:off x="4471989" y="1394929"/>
            <a:ext cx="838200" cy="307777"/>
          </a:xfrm>
          <a:prstGeom prst="rect">
            <a:avLst/>
          </a:prstGeom>
          <a:noFill/>
        </p:spPr>
        <p:txBody>
          <a:bodyPr wrap="square" rtlCol="0">
            <a:spAutoFit/>
          </a:bodyPr>
          <a:lstStyle/>
          <a:p>
            <a:r>
              <a:rPr lang="en-US" dirty="0" smtClean="0"/>
              <a:t>120V</a:t>
            </a:r>
            <a:endParaRPr lang="en-US" dirty="0"/>
          </a:p>
        </p:txBody>
      </p:sp>
      <p:sp>
        <p:nvSpPr>
          <p:cNvPr id="67" name="TextBox 66"/>
          <p:cNvSpPr txBox="1"/>
          <p:nvPr/>
        </p:nvSpPr>
        <p:spPr>
          <a:xfrm>
            <a:off x="3509961" y="3991641"/>
            <a:ext cx="838200" cy="307777"/>
          </a:xfrm>
          <a:prstGeom prst="rect">
            <a:avLst/>
          </a:prstGeom>
          <a:noFill/>
        </p:spPr>
        <p:txBody>
          <a:bodyPr wrap="square" rtlCol="0">
            <a:spAutoFit/>
          </a:bodyPr>
          <a:lstStyle/>
          <a:p>
            <a:r>
              <a:rPr lang="en-US" dirty="0" smtClean="0"/>
              <a:t>5V</a:t>
            </a:r>
            <a:endParaRPr lang="en-US" dirty="0"/>
          </a:p>
        </p:txBody>
      </p:sp>
      <p:sp>
        <p:nvSpPr>
          <p:cNvPr id="68" name="Oval 67"/>
          <p:cNvSpPr/>
          <p:nvPr/>
        </p:nvSpPr>
        <p:spPr>
          <a:xfrm>
            <a:off x="2695575" y="288332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p:nvPr/>
        </p:nvCxnSpPr>
        <p:spPr>
          <a:xfrm>
            <a:off x="2876550" y="2978571"/>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800350" y="2983073"/>
            <a:ext cx="0" cy="114300"/>
          </a:xfrm>
          <a:prstGeom prst="line">
            <a:avLst/>
          </a:prstGeom>
        </p:spPr>
        <p:style>
          <a:lnRef idx="2">
            <a:schemeClr val="dk1"/>
          </a:lnRef>
          <a:fillRef idx="0">
            <a:schemeClr val="dk1"/>
          </a:fillRef>
          <a:effectRef idx="1">
            <a:schemeClr val="dk1"/>
          </a:effectRef>
          <a:fontRef idx="minor">
            <a:schemeClr val="tx1"/>
          </a:fontRef>
        </p:style>
      </p:cxnSp>
      <p:sp>
        <p:nvSpPr>
          <p:cNvPr id="71" name="Rectangle 70"/>
          <p:cNvSpPr/>
          <p:nvPr/>
        </p:nvSpPr>
        <p:spPr>
          <a:xfrm>
            <a:off x="2981326" y="2880679"/>
            <a:ext cx="663715" cy="43338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72" name="Straight Connector 71"/>
          <p:cNvCxnSpPr/>
          <p:nvPr/>
        </p:nvCxnSpPr>
        <p:spPr>
          <a:xfrm flipV="1">
            <a:off x="3652837" y="3092871"/>
            <a:ext cx="2100264" cy="1083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760897" y="2951335"/>
            <a:ext cx="1506678" cy="57164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User Interface</a:t>
            </a:r>
            <a:endParaRPr lang="en-US" dirty="0">
              <a:solidFill>
                <a:schemeClr val="tx1"/>
              </a:solidFill>
            </a:endParaRPr>
          </a:p>
        </p:txBody>
      </p:sp>
      <p:sp>
        <p:nvSpPr>
          <p:cNvPr id="76" name="TextBox 75"/>
          <p:cNvSpPr txBox="1"/>
          <p:nvPr/>
        </p:nvSpPr>
        <p:spPr>
          <a:xfrm>
            <a:off x="4978542" y="2807958"/>
            <a:ext cx="838200" cy="307777"/>
          </a:xfrm>
          <a:prstGeom prst="rect">
            <a:avLst/>
          </a:prstGeom>
          <a:noFill/>
        </p:spPr>
        <p:txBody>
          <a:bodyPr wrap="square" rtlCol="0">
            <a:spAutoFit/>
          </a:bodyPr>
          <a:lstStyle/>
          <a:p>
            <a:r>
              <a:rPr lang="en-US" dirty="0" smtClean="0"/>
              <a:t>5V</a:t>
            </a:r>
            <a:endParaRPr lang="en-US" dirty="0"/>
          </a:p>
        </p:txBody>
      </p:sp>
      <p:sp>
        <p:nvSpPr>
          <p:cNvPr id="77" name="TextBox 7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8" name="TextBox 7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cxnSp>
        <p:nvCxnSpPr>
          <p:cNvPr id="3" name="Straight Arrow Connector 2"/>
          <p:cNvCxnSpPr/>
          <p:nvPr/>
        </p:nvCxnSpPr>
        <p:spPr>
          <a:xfrm flipV="1">
            <a:off x="6649606" y="1345625"/>
            <a:ext cx="269272" cy="207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6892750" y="1114367"/>
            <a:ext cx="484315" cy="48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6855711" y="786304"/>
            <a:ext cx="585787" cy="3352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735159" y="1210714"/>
            <a:ext cx="817816" cy="307777"/>
          </a:xfrm>
          <a:prstGeom prst="rect">
            <a:avLst/>
          </a:prstGeom>
        </p:spPr>
        <p:txBody>
          <a:bodyPr rtlCol="0">
            <a:spAutoFit/>
          </a:bodyPr>
          <a:lstStyle/>
          <a:p>
            <a:pPr algn="ctr"/>
            <a:r>
              <a:rPr lang="en-US" dirty="0">
                <a:latin typeface="Calibri"/>
              </a:rPr>
              <a:t>LED</a:t>
            </a: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414" y="4011929"/>
            <a:ext cx="1143000" cy="1143000"/>
          </a:xfrm>
          <a:prstGeom prst="rect">
            <a:avLst/>
          </a:prstGeom>
        </p:spPr>
      </p:pic>
    </p:spTree>
    <p:extLst>
      <p:ext uri="{BB962C8B-B14F-4D97-AF65-F5344CB8AC3E}">
        <p14:creationId xmlns:p14="http://schemas.microsoft.com/office/powerpoint/2010/main" val="2096696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Why is a backup battery needed?</a:t>
            </a:r>
          </a:p>
        </p:txBody>
      </p:sp>
      <p:sp>
        <p:nvSpPr>
          <p:cNvPr id="3" name="Content Placeholder 2"/>
          <p:cNvSpPr>
            <a:spLocks noGrp="1"/>
          </p:cNvSpPr>
          <p:nvPr>
            <p:ph idx="1"/>
          </p:nvPr>
        </p:nvSpPr>
        <p:spPr/>
        <p:txBody>
          <a:bodyPr/>
          <a:lstStyle/>
          <a:p>
            <a:r>
              <a:rPr lang="en-US" dirty="0"/>
              <a:t>If the power supplied to the </a:t>
            </a:r>
            <a:r>
              <a:rPr lang="en-US" dirty="0" smtClean="0"/>
              <a:t>streetlight </a:t>
            </a:r>
            <a:r>
              <a:rPr lang="en-US" dirty="0"/>
              <a:t>fails, the backup battery will provide enough power to allow the </a:t>
            </a:r>
            <a:r>
              <a:rPr lang="en-US" dirty="0" smtClean="0"/>
              <a:t>XBee </a:t>
            </a:r>
            <a:r>
              <a:rPr lang="en-US" dirty="0"/>
              <a:t>to still transmit </a:t>
            </a:r>
            <a:r>
              <a:rPr lang="en-US" dirty="0" smtClean="0"/>
              <a:t>for 6+ hours for the model</a:t>
            </a:r>
          </a:p>
          <a:p>
            <a:r>
              <a:rPr lang="en-US" dirty="0" smtClean="0"/>
              <a:t>The battery capacity would be scaled up with a full size design</a:t>
            </a:r>
            <a:endParaRPr lang="en-US" dirty="0"/>
          </a:p>
          <a:p>
            <a:r>
              <a:rPr lang="en-US" dirty="0"/>
              <a:t>This </a:t>
            </a:r>
            <a:r>
              <a:rPr lang="en-US" dirty="0" smtClean="0"/>
              <a:t>will allow for the ability to notify the user interface </a:t>
            </a:r>
            <a:r>
              <a:rPr lang="en-US" dirty="0"/>
              <a:t>when the power to a </a:t>
            </a:r>
            <a:r>
              <a:rPr lang="en-US" dirty="0" smtClean="0"/>
              <a:t>streetlight </a:t>
            </a:r>
            <a:r>
              <a:rPr lang="en-US" dirty="0"/>
              <a:t>has gone </a:t>
            </a:r>
            <a:r>
              <a:rPr lang="en-US" dirty="0" smtClean="0"/>
              <a:t>out</a:t>
            </a:r>
          </a:p>
          <a:p>
            <a:r>
              <a:rPr lang="en-US" dirty="0" smtClean="0"/>
              <a:t>Once the system regains outside power, the battery will begin to charge back to its full capacity</a:t>
            </a:r>
            <a:endParaRPr lang="en-US" dirty="0"/>
          </a:p>
          <a:p>
            <a:endParaRPr lang="en-US" dirty="0"/>
          </a:p>
        </p:txBody>
      </p:sp>
      <p:sp>
        <p:nvSpPr>
          <p:cNvPr id="4" name="TextBox 3"/>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5" name="TextBox 4"/>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67149"/>
            <a:ext cx="1151872" cy="107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38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Original Node Power Circuit for XBee &amp; LEDs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0150"/>
            <a:ext cx="7648575" cy="32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5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Updated Node Circuit While DC Power is Connected</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71550"/>
            <a:ext cx="70675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992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
            <a:ext cx="6172200" cy="857250"/>
          </a:xfrm>
        </p:spPr>
        <p:txBody>
          <a:bodyPr/>
          <a:lstStyle/>
          <a:p>
            <a:r>
              <a:rPr lang="en-US" sz="2000" dirty="0" smtClean="0"/>
              <a:t>Updated Node Circuit While DC Power is Disconnected</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671513"/>
            <a:ext cx="70199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5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Overview</a:t>
            </a:r>
            <a:endParaRPr lang="en-US" sz="2000" dirty="0"/>
          </a:p>
        </p:txBody>
      </p:sp>
      <p:sp>
        <p:nvSpPr>
          <p:cNvPr id="3" name="Content Placeholder 2"/>
          <p:cNvSpPr>
            <a:spLocks noGrp="1"/>
          </p:cNvSpPr>
          <p:nvPr>
            <p:ph idx="1"/>
          </p:nvPr>
        </p:nvSpPr>
        <p:spPr>
          <a:xfrm>
            <a:off x="457200" y="819150"/>
            <a:ext cx="7620000" cy="3600450"/>
          </a:xfrm>
        </p:spPr>
        <p:txBody>
          <a:bodyPr>
            <a:normAutofit lnSpcReduction="10000"/>
          </a:bodyPr>
          <a:lstStyle/>
          <a:p>
            <a:endParaRPr lang="en-US" dirty="0" smtClean="0"/>
          </a:p>
          <a:p>
            <a:r>
              <a:rPr lang="en-US" dirty="0"/>
              <a:t>Introduction</a:t>
            </a:r>
          </a:p>
          <a:p>
            <a:r>
              <a:rPr lang="en-US" dirty="0" smtClean="0"/>
              <a:t>Solution</a:t>
            </a:r>
            <a:endParaRPr lang="en-US" dirty="0"/>
          </a:p>
          <a:p>
            <a:r>
              <a:rPr lang="en-US" dirty="0"/>
              <a:t>XBee </a:t>
            </a:r>
            <a:r>
              <a:rPr lang="en-US" dirty="0" smtClean="0"/>
              <a:t>Configuration</a:t>
            </a:r>
            <a:endParaRPr lang="en-US" dirty="0"/>
          </a:p>
          <a:p>
            <a:r>
              <a:rPr lang="en-US" dirty="0" smtClean="0"/>
              <a:t>XBee Frame Comprehension</a:t>
            </a:r>
            <a:endParaRPr lang="en-US" dirty="0"/>
          </a:p>
          <a:p>
            <a:r>
              <a:rPr lang="en-US" dirty="0" smtClean="0"/>
              <a:t>Model Design</a:t>
            </a:r>
          </a:p>
          <a:p>
            <a:r>
              <a:rPr lang="en-US" dirty="0" smtClean="0"/>
              <a:t>Battery Backup System</a:t>
            </a:r>
            <a:endParaRPr lang="en-US" dirty="0"/>
          </a:p>
          <a:p>
            <a:r>
              <a:rPr lang="en-US" dirty="0" smtClean="0"/>
              <a:t>Circuit Design</a:t>
            </a:r>
            <a:endParaRPr lang="en-US" dirty="0"/>
          </a:p>
          <a:p>
            <a:r>
              <a:rPr lang="en-US" dirty="0" smtClean="0"/>
              <a:t>Shark Tank Progress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49228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692"/>
            <a:ext cx="6172200" cy="857250"/>
          </a:xfrm>
        </p:spPr>
        <p:txBody>
          <a:bodyPr>
            <a:noAutofit/>
          </a:bodyPr>
          <a:lstStyle/>
          <a:p>
            <a:r>
              <a:rPr lang="en-US" sz="2000" dirty="0"/>
              <a:t>While DC Power is Disconnected</a:t>
            </a:r>
            <a:br>
              <a:rPr lang="en-US" sz="2000" dirty="0"/>
            </a:b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
        <p:nvSpPr>
          <p:cNvPr id="7" name="TextBox 6"/>
          <p:cNvSpPr txBox="1"/>
          <p:nvPr/>
        </p:nvSpPr>
        <p:spPr>
          <a:xfrm>
            <a:off x="597877" y="799438"/>
            <a:ext cx="6488483" cy="3139321"/>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mn-lt"/>
              </a:rPr>
              <a:t>Diodes are used to prevent the backflow of current when the DC power supply goes down</a:t>
            </a:r>
          </a:p>
          <a:p>
            <a:endParaRPr lang="en-US" sz="2200" dirty="0">
              <a:latin typeface="+mn-lt"/>
            </a:endParaRPr>
          </a:p>
          <a:p>
            <a:pPr marL="257175" indent="-257175">
              <a:buFont typeface="Arial" panose="020B0604020202020204" pitchFamily="34" charset="0"/>
              <a:buChar char="•"/>
            </a:pPr>
            <a:r>
              <a:rPr lang="en-US" sz="2200" dirty="0">
                <a:latin typeface="+mn-lt"/>
              </a:rPr>
              <a:t>This allows the </a:t>
            </a:r>
            <a:r>
              <a:rPr lang="en-US" sz="2200" dirty="0" smtClean="0">
                <a:latin typeface="+mn-lt"/>
              </a:rPr>
              <a:t>XBeeCheck </a:t>
            </a:r>
            <a:r>
              <a:rPr lang="en-US" sz="2200" dirty="0">
                <a:latin typeface="+mn-lt"/>
              </a:rPr>
              <a:t>to see that the DC power supply has stopped working while the </a:t>
            </a:r>
            <a:r>
              <a:rPr lang="en-US" sz="2200" dirty="0" smtClean="0">
                <a:latin typeface="+mn-lt"/>
              </a:rPr>
              <a:t>XBee </a:t>
            </a:r>
            <a:r>
              <a:rPr lang="en-US" sz="2200" dirty="0">
                <a:latin typeface="+mn-lt"/>
              </a:rPr>
              <a:t>itself still receives </a:t>
            </a:r>
            <a:r>
              <a:rPr lang="en-US" sz="2200" dirty="0" smtClean="0">
                <a:latin typeface="+mn-lt"/>
              </a:rPr>
              <a:t>power</a:t>
            </a:r>
          </a:p>
          <a:p>
            <a:pPr marL="257175" indent="-257175">
              <a:buFont typeface="Arial" panose="020B0604020202020204" pitchFamily="34" charset="0"/>
              <a:buChar char="•"/>
            </a:pPr>
            <a:endParaRPr lang="en-US" sz="2200" dirty="0">
              <a:latin typeface="+mn-lt"/>
            </a:endParaRPr>
          </a:p>
          <a:p>
            <a:pPr marL="257175" indent="-257175">
              <a:buFont typeface="Arial" panose="020B0604020202020204" pitchFamily="34" charset="0"/>
              <a:buChar char="•"/>
            </a:pPr>
            <a:r>
              <a:rPr lang="en-US" sz="2200" dirty="0" smtClean="0">
                <a:latin typeface="+mn-lt"/>
              </a:rPr>
              <a:t>A second check for when the LED goes out has been added to the circuit</a:t>
            </a:r>
            <a:endParaRPr lang="en-US" sz="2200" dirty="0">
              <a:latin typeface="+mn-lt"/>
            </a:endParaRPr>
          </a:p>
        </p:txBody>
      </p:sp>
    </p:spTree>
    <p:extLst>
      <p:ext uri="{BB962C8B-B14F-4D97-AF65-F5344CB8AC3E}">
        <p14:creationId xmlns:p14="http://schemas.microsoft.com/office/powerpoint/2010/main" val="2393894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XBee Check Readings</a:t>
            </a:r>
            <a:endParaRPr lang="en-US" sz="2000" dirty="0"/>
          </a:p>
        </p:txBody>
      </p:sp>
      <p:sp>
        <p:nvSpPr>
          <p:cNvPr id="3" name="Content Placeholder 2"/>
          <p:cNvSpPr>
            <a:spLocks noGrp="1"/>
          </p:cNvSpPr>
          <p:nvPr>
            <p:ph idx="1"/>
          </p:nvPr>
        </p:nvSpPr>
        <p:spPr/>
        <p:txBody>
          <a:bodyPr/>
          <a:lstStyle/>
          <a:p>
            <a:r>
              <a:rPr lang="en-US" dirty="0" smtClean="0"/>
              <a:t>The voltage required to cause a “high” or “low” reading on the XBee:</a:t>
            </a:r>
          </a:p>
          <a:p>
            <a:pPr marL="114300" indent="0">
              <a:buNone/>
            </a:pPr>
            <a:r>
              <a:rPr lang="en-US" dirty="0"/>
              <a:t>	</a:t>
            </a:r>
            <a:r>
              <a:rPr lang="en-US" dirty="0" smtClean="0"/>
              <a:t>Low </a:t>
            </a:r>
            <a:r>
              <a:rPr lang="en-US" dirty="0"/>
              <a:t>&lt; 0.9V</a:t>
            </a:r>
          </a:p>
          <a:p>
            <a:pPr marL="114300" indent="0">
              <a:buNone/>
            </a:pPr>
            <a:r>
              <a:rPr lang="en-US" dirty="0"/>
              <a:t>	</a:t>
            </a:r>
            <a:r>
              <a:rPr lang="en-US" dirty="0" smtClean="0"/>
              <a:t>High </a:t>
            </a:r>
            <a:r>
              <a:rPr lang="en-US" dirty="0"/>
              <a:t>&gt; </a:t>
            </a:r>
            <a:r>
              <a:rPr lang="en-US" dirty="0" smtClean="0"/>
              <a:t>0.9V</a:t>
            </a:r>
          </a:p>
          <a:p>
            <a:r>
              <a:rPr lang="en-US" dirty="0" smtClean="0"/>
              <a:t>Each XBee check will be supplied over 0.9 volts to insure a high reading when needed</a:t>
            </a:r>
          </a:p>
          <a:p>
            <a:r>
              <a:rPr lang="en-US" dirty="0" smtClean="0"/>
              <a:t>When the main power is lost or the LED goes out, the XBee checks will receive an insignificant voltage resulting in a low reading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3675415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Actual Schematic </a:t>
            </a:r>
            <a:r>
              <a:rPr lang="en-US" sz="2000" dirty="0"/>
              <a:t>for </a:t>
            </a:r>
            <a:r>
              <a:rPr lang="en-US" sz="2000" dirty="0" smtClean="0"/>
              <a:t>each Streetlight Node</a:t>
            </a:r>
            <a:endParaRPr lang="en-US"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38213"/>
            <a:ext cx="5562600" cy="395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5" name="TextBox 4"/>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148998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Supplies List for each Streetlight Node</a:t>
            </a:r>
            <a:endParaRPr lang="en-US" sz="2000" dirty="0"/>
          </a:p>
        </p:txBody>
      </p:sp>
      <p:sp>
        <p:nvSpPr>
          <p:cNvPr id="3" name="Content Placeholder 2"/>
          <p:cNvSpPr>
            <a:spLocks noGrp="1"/>
          </p:cNvSpPr>
          <p:nvPr>
            <p:ph idx="1"/>
          </p:nvPr>
        </p:nvSpPr>
        <p:spPr/>
        <p:txBody>
          <a:bodyPr/>
          <a:lstStyle/>
          <a:p>
            <a:r>
              <a:rPr lang="en-US" dirty="0" smtClean="0"/>
              <a:t>1 XBee</a:t>
            </a:r>
          </a:p>
          <a:p>
            <a:r>
              <a:rPr lang="en-US" dirty="0"/>
              <a:t>5 </a:t>
            </a:r>
            <a:r>
              <a:rPr lang="en-US" dirty="0" smtClean="0"/>
              <a:t>Rectifier diodes</a:t>
            </a:r>
          </a:p>
          <a:p>
            <a:r>
              <a:rPr lang="en-US" dirty="0" smtClean="0"/>
              <a:t>1 4V Lithium-ion battery</a:t>
            </a:r>
          </a:p>
          <a:p>
            <a:r>
              <a:rPr lang="en-US" dirty="0" smtClean="0"/>
              <a:t>3 24</a:t>
            </a:r>
            <a:r>
              <a:rPr lang="el-GR" dirty="0" smtClean="0"/>
              <a:t>Ω</a:t>
            </a:r>
            <a:r>
              <a:rPr lang="en-US" dirty="0" smtClean="0"/>
              <a:t> Resistors</a:t>
            </a:r>
          </a:p>
          <a:p>
            <a:r>
              <a:rPr lang="en-US" dirty="0" smtClean="0"/>
              <a:t>20 Gauge Wire</a:t>
            </a:r>
          </a:p>
          <a:p>
            <a:r>
              <a:rPr lang="en-US" dirty="0" smtClean="0"/>
              <a:t>2 Toggle switches (for model purposes only)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Tree>
    <p:extLst>
      <p:ext uri="{BB962C8B-B14F-4D97-AF65-F5344CB8AC3E}">
        <p14:creationId xmlns:p14="http://schemas.microsoft.com/office/powerpoint/2010/main" val="192258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49"/>
            <a:ext cx="7620000" cy="857250"/>
          </a:xfrm>
        </p:spPr>
        <p:txBody>
          <a:bodyPr/>
          <a:lstStyle/>
          <a:p>
            <a:r>
              <a:rPr lang="en-US" sz="2000" dirty="0" smtClean="0"/>
              <a:t>Shark Tank</a:t>
            </a:r>
            <a:endParaRPr lang="en-US" sz="2000" dirty="0"/>
          </a:p>
        </p:txBody>
      </p:sp>
      <p:pic>
        <p:nvPicPr>
          <p:cNvPr id="4" name="Picture 3"/>
          <p:cNvPicPr>
            <a:picLocks noChangeAspect="1"/>
          </p:cNvPicPr>
          <p:nvPr/>
        </p:nvPicPr>
        <p:blipFill>
          <a:blip r:embed="rId2"/>
          <a:stretch>
            <a:fillRect/>
          </a:stretch>
        </p:blipFill>
        <p:spPr>
          <a:xfrm>
            <a:off x="1754981" y="1058693"/>
            <a:ext cx="5024438" cy="3861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430894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76824"/>
            <a:ext cx="7620000" cy="857250"/>
          </a:xfrm>
        </p:spPr>
        <p:txBody>
          <a:bodyPr/>
          <a:lstStyle/>
          <a:p>
            <a:r>
              <a:rPr lang="en-US" sz="2000" dirty="0"/>
              <a:t>Marketing</a:t>
            </a: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a:solidFill>
                  <a:schemeClr val="bg1"/>
                </a:solidFill>
              </a:rPr>
              <a:t>Anthony</a:t>
            </a:r>
          </a:p>
        </p:txBody>
      </p:sp>
      <p:sp>
        <p:nvSpPr>
          <p:cNvPr id="8" name="Content Placeholder 2"/>
          <p:cNvSpPr>
            <a:spLocks noGrp="1"/>
          </p:cNvSpPr>
          <p:nvPr>
            <p:ph idx="1"/>
          </p:nvPr>
        </p:nvSpPr>
        <p:spPr>
          <a:xfrm>
            <a:off x="304800" y="1677751"/>
            <a:ext cx="3733800" cy="2815601"/>
          </a:xfrm>
        </p:spPr>
        <p:txBody>
          <a:bodyPr>
            <a:normAutofit fontScale="92500" lnSpcReduction="10000"/>
          </a:bodyPr>
          <a:lstStyle/>
          <a:p>
            <a:r>
              <a:rPr lang="en-US" sz="2000" dirty="0" smtClean="0"/>
              <a:t>Target market: College campuses</a:t>
            </a:r>
          </a:p>
          <a:p>
            <a:r>
              <a:rPr lang="en-US" sz="2000" dirty="0" smtClean="0"/>
              <a:t>Travel to college campuses across the country to present idea</a:t>
            </a:r>
          </a:p>
          <a:p>
            <a:r>
              <a:rPr lang="en-US" sz="2000" dirty="0" smtClean="0"/>
              <a:t>Product will be sold online through the Smart Streetlight website</a:t>
            </a:r>
          </a:p>
          <a:p>
            <a:r>
              <a:rPr lang="en-US" sz="2000" dirty="0" smtClean="0"/>
              <a:t>Product will not be sold in retail</a:t>
            </a:r>
          </a:p>
          <a:p>
            <a:endParaRPr lang="en-US" sz="2800" dirty="0"/>
          </a:p>
          <a:p>
            <a:endParaRPr lang="en-US" dirty="0"/>
          </a:p>
        </p:txBody>
      </p:sp>
      <p:pic>
        <p:nvPicPr>
          <p:cNvPr id="9" name="Picture 2" descr="https://s.graphiq.com/sites/default/files/728/media/images/Florida_State_University_College_of_Medicine_56538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329" y="1677751"/>
            <a:ext cx="4076700" cy="199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0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1599"/>
            <a:ext cx="6172200" cy="593540"/>
          </a:xfrm>
        </p:spPr>
        <p:txBody>
          <a:bodyPr>
            <a:noAutofit/>
          </a:bodyPr>
          <a:lstStyle/>
          <a:p>
            <a:r>
              <a:rPr lang="en-US" sz="2000" dirty="0"/>
              <a:t>Selling </a:t>
            </a:r>
            <a:r>
              <a:rPr lang="en-US" sz="2000" dirty="0" smtClean="0"/>
              <a:t>Points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
        <p:nvSpPr>
          <p:cNvPr id="3" name="Rectangle 2"/>
          <p:cNvSpPr/>
          <p:nvPr/>
        </p:nvSpPr>
        <p:spPr>
          <a:xfrm>
            <a:off x="602343" y="1557337"/>
            <a:ext cx="3810000" cy="2462213"/>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mn-lt"/>
              </a:rPr>
              <a:t>Provides quick response to streetlight outages</a:t>
            </a:r>
            <a:endParaRPr lang="en-US" sz="2200" dirty="0">
              <a:latin typeface="+mn-lt"/>
            </a:endParaRPr>
          </a:p>
          <a:p>
            <a:pPr marL="285750" indent="-285750">
              <a:buFont typeface="Arial" panose="020B0604020202020204" pitchFamily="34" charset="0"/>
              <a:buChar char="•"/>
            </a:pPr>
            <a:r>
              <a:rPr lang="en-US" sz="2200" dirty="0" smtClean="0">
                <a:latin typeface="+mn-lt"/>
              </a:rPr>
              <a:t>Increases safety providing reliable lighting </a:t>
            </a:r>
          </a:p>
          <a:p>
            <a:pPr marL="285750" indent="-285750">
              <a:buFont typeface="Arial" panose="020B0604020202020204" pitchFamily="34" charset="0"/>
              <a:buChar char="•"/>
            </a:pPr>
            <a:r>
              <a:rPr lang="en-US" sz="2200" dirty="0" smtClean="0">
                <a:latin typeface="+mn-lt"/>
              </a:rPr>
              <a:t>Inexpensive compared to competitors</a:t>
            </a:r>
            <a:endParaRPr lang="en-US" sz="2200" dirty="0">
              <a:latin typeface="+mn-lt"/>
            </a:endParaRPr>
          </a:p>
          <a:p>
            <a:pPr marL="285750" indent="-285750">
              <a:buFont typeface="Arial" panose="020B0604020202020204" pitchFamily="34" charset="0"/>
              <a:buChar char="•"/>
            </a:pPr>
            <a:endParaRPr lang="en-US" sz="2200" dirty="0">
              <a:latin typeface="+mn-lt"/>
            </a:endParaRPr>
          </a:p>
        </p:txBody>
      </p:sp>
      <p:pic>
        <p:nvPicPr>
          <p:cNvPr id="3074" name="Picture 2" descr="http://www.usnews.com/cmsmedia/b5/23f79ff4473a6944d9f4261c9e3e01/15257FE_PR_EfficientHome_Au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857" y="1385922"/>
            <a:ext cx="3398808" cy="226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24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982"/>
            <a:ext cx="7249392" cy="413059"/>
          </a:xfrm>
        </p:spPr>
        <p:txBody>
          <a:bodyPr>
            <a:normAutofit/>
          </a:bodyPr>
          <a:lstStyle/>
          <a:p>
            <a:r>
              <a:rPr lang="en-US" sz="2000" dirty="0" err="1" smtClean="0"/>
              <a:t>XBee</a:t>
            </a:r>
            <a:r>
              <a:rPr lang="en-US" sz="2000" dirty="0" smtClean="0"/>
              <a:t> Options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graphicFrame>
        <p:nvGraphicFramePr>
          <p:cNvPr id="10" name="Table 9"/>
          <p:cNvGraphicFramePr>
            <a:graphicFrameLocks noGrp="1"/>
          </p:cNvGraphicFramePr>
          <p:nvPr>
            <p:extLst/>
          </p:nvPr>
        </p:nvGraphicFramePr>
        <p:xfrm>
          <a:off x="142008" y="912667"/>
          <a:ext cx="8250383" cy="4249883"/>
        </p:xfrm>
        <a:graphic>
          <a:graphicData uri="http://schemas.openxmlformats.org/drawingml/2006/table">
            <a:tbl>
              <a:tblPr>
                <a:tableStyleId>{5C22544A-7EE6-4342-B048-85BDC9FD1C3A}</a:tableStyleId>
              </a:tblPr>
              <a:tblGrid>
                <a:gridCol w="2664927"/>
                <a:gridCol w="1793380"/>
                <a:gridCol w="1944225"/>
                <a:gridCol w="1847851"/>
              </a:tblGrid>
              <a:tr h="386353">
                <a:tc>
                  <a:txBody>
                    <a:bodyPr/>
                    <a:lstStyle/>
                    <a:p>
                      <a:pPr algn="ctr" fontAlgn="ctr"/>
                      <a:r>
                        <a:rPr lang="en-US" sz="1600" b="1" u="none" strike="noStrike" dirty="0">
                          <a:effectLst/>
                        </a:rPr>
                        <a:t>Device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 series 1</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-Pro</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b="1" u="none" strike="noStrike" dirty="0" err="1">
                          <a:effectLst/>
                        </a:rPr>
                        <a:t>XBee</a:t>
                      </a:r>
                      <a:r>
                        <a:rPr lang="en-US" sz="1600" b="1" u="none" strike="noStrike" dirty="0">
                          <a:effectLst/>
                        </a:rPr>
                        <a:t> Series 2.5</a:t>
                      </a:r>
                      <a:endParaRPr lang="en-US" sz="1600" b="1" i="0" u="none" strike="noStrike" dirty="0">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a:effectLst/>
                        </a:rPr>
                        <a:t>Indoor range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100 </a:t>
                      </a:r>
                      <a:r>
                        <a:rPr lang="en-US" sz="1600" u="none" strike="noStrike" dirty="0" err="1">
                          <a:effectLst/>
                        </a:rPr>
                        <a:t>ft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300 </a:t>
                      </a:r>
                      <a:r>
                        <a:rPr lang="en-US" sz="1600" u="none" strike="noStrike" dirty="0" err="1">
                          <a:effectLst/>
                        </a:rPr>
                        <a:t>ft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133 ft</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a:effectLst/>
                        </a:rPr>
                        <a:t>Outdoor range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300 </a:t>
                      </a:r>
                      <a:r>
                        <a:rPr lang="en-US" sz="1600" u="none" strike="noStrike" dirty="0" err="1">
                          <a:effectLst/>
                        </a:rPr>
                        <a:t>ft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 mile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400 ft</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Transmit </a:t>
                      </a:r>
                      <a:r>
                        <a:rPr lang="en-US" sz="1600" u="none" strike="noStrike" dirty="0">
                          <a:effectLst/>
                        </a:rPr>
                        <a:t>power</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1mW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63mW</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1.25 mW</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Receiver </a:t>
                      </a:r>
                      <a:r>
                        <a:rPr lang="en-US" sz="1600" u="none" strike="noStrike" dirty="0">
                          <a:effectLst/>
                        </a:rPr>
                        <a:t>sensitivity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-92 dBm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-100 </a:t>
                      </a:r>
                      <a:r>
                        <a:rPr lang="en-US" sz="1600" u="none" strike="noStrike" dirty="0" err="1">
                          <a:effectLst/>
                        </a:rPr>
                        <a:t>dBm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-96 dBm</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smtClean="0">
                          <a:effectLst/>
                        </a:rPr>
                        <a:t>Supply </a:t>
                      </a:r>
                      <a:r>
                        <a:rPr lang="en-US" sz="1600" u="none" strike="noStrike" dirty="0">
                          <a:effectLst/>
                        </a:rPr>
                        <a:t>voltage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2.8-3.4 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2.8-3.4 V</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2.1-3.6</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T</a:t>
                      </a:r>
                      <a:r>
                        <a:rPr lang="en-US" sz="1600" u="none" strike="noStrike" dirty="0" smtClean="0">
                          <a:effectLst/>
                        </a:rPr>
                        <a:t>ransmit </a:t>
                      </a:r>
                      <a:r>
                        <a:rPr lang="en-US" sz="1600" u="none" strike="noStrike" dirty="0">
                          <a:effectLst/>
                        </a:rPr>
                        <a:t>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45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250 mA (@3.3V)</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40 mA (@3.3V)</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dirty="0">
                          <a:effectLst/>
                        </a:rPr>
                        <a:t>R</a:t>
                      </a:r>
                      <a:r>
                        <a:rPr lang="en-US" sz="1600" u="none" strike="noStrike" dirty="0" smtClean="0">
                          <a:effectLst/>
                        </a:rPr>
                        <a:t>eceive </a:t>
                      </a:r>
                      <a:r>
                        <a:rPr lang="en-US" sz="1600" u="none" strike="noStrike" dirty="0">
                          <a:effectLst/>
                        </a:rPr>
                        <a:t>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50 mA (3.3V)</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55 mA (3.3V)</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35 mA (@3.3V)</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smtClean="0">
                          <a:effectLst/>
                        </a:rPr>
                        <a:t>Power down current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&lt; 10 uA</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&lt;10 uA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&lt; 1 uA</a:t>
                      </a:r>
                      <a:endParaRPr lang="en-US" sz="1600" b="0" i="0" u="none" strike="noStrike">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smtClean="0">
                          <a:effectLst/>
                        </a:rPr>
                        <a:t>Operating frequency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2.4 GHz</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2.4 GHz</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2.4 GHz</a:t>
                      </a:r>
                      <a:endParaRPr lang="en-US" sz="1600" b="0" i="0" u="none" strike="noStrike" dirty="0">
                        <a:solidFill>
                          <a:srgbClr val="000000"/>
                        </a:solidFill>
                        <a:effectLst/>
                        <a:latin typeface="Calibri" panose="020F0502020204030204" pitchFamily="34" charset="0"/>
                      </a:endParaRPr>
                    </a:p>
                  </a:txBody>
                  <a:tcPr marL="9525" marR="9525" marT="9525" marB="0" anchor="ctr"/>
                </a:tc>
              </a:tr>
              <a:tr h="386353">
                <a:tc>
                  <a:txBody>
                    <a:bodyPr/>
                    <a:lstStyle/>
                    <a:p>
                      <a:pPr algn="l" fontAlgn="ctr"/>
                      <a:r>
                        <a:rPr lang="en-US" sz="1600" u="none" strike="noStrike" smtClean="0">
                          <a:effectLst/>
                        </a:rPr>
                        <a:t>Operating temperature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-40 to 85 Deg 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smtClean="0">
                          <a:effectLst/>
                        </a:rPr>
                        <a:t>-40 to 85 Deg 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smtClean="0">
                          <a:effectLst/>
                        </a:rPr>
                        <a:t>-40 to 85 </a:t>
                      </a:r>
                      <a:r>
                        <a:rPr lang="en-US" sz="1600" u="none" strike="noStrike" dirty="0" err="1" smtClean="0">
                          <a:effectLst/>
                        </a:rPr>
                        <a:t>Deg</a:t>
                      </a:r>
                      <a:r>
                        <a:rPr lang="en-US" sz="1600" u="none" strike="noStrike" dirty="0" smtClean="0">
                          <a:effectLst/>
                        </a:rPr>
                        <a:t> C</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2895600" y="594658"/>
            <a:ext cx="1752600" cy="338554"/>
          </a:xfrm>
          <a:prstGeom prst="rect">
            <a:avLst/>
          </a:prstGeom>
          <a:noFill/>
        </p:spPr>
        <p:txBody>
          <a:bodyPr wrap="square" rtlCol="0">
            <a:spAutoFit/>
          </a:bodyPr>
          <a:lstStyle/>
          <a:p>
            <a:r>
              <a:rPr lang="en-US" sz="1600" i="1" dirty="0" smtClean="0"/>
              <a:t>Proof of Concept</a:t>
            </a:r>
            <a:endParaRPr lang="en-US" sz="1600" i="1" dirty="0"/>
          </a:p>
        </p:txBody>
      </p:sp>
      <p:sp>
        <p:nvSpPr>
          <p:cNvPr id="4" name="TextBox 3"/>
          <p:cNvSpPr txBox="1"/>
          <p:nvPr/>
        </p:nvSpPr>
        <p:spPr>
          <a:xfrm>
            <a:off x="4925539" y="573685"/>
            <a:ext cx="2438400" cy="338554"/>
          </a:xfrm>
          <a:prstGeom prst="rect">
            <a:avLst/>
          </a:prstGeom>
          <a:noFill/>
        </p:spPr>
        <p:txBody>
          <a:bodyPr wrap="square" rtlCol="0">
            <a:spAutoFit/>
          </a:bodyPr>
          <a:lstStyle/>
          <a:p>
            <a:r>
              <a:rPr lang="en-US" sz="1600" i="1" dirty="0" smtClean="0"/>
              <a:t>Scaling Up</a:t>
            </a:r>
            <a:endParaRPr lang="en-US" sz="1600" i="1" dirty="0"/>
          </a:p>
        </p:txBody>
      </p:sp>
    </p:spTree>
    <p:extLst>
      <p:ext uri="{BB962C8B-B14F-4D97-AF65-F5344CB8AC3E}">
        <p14:creationId xmlns:p14="http://schemas.microsoft.com/office/powerpoint/2010/main" val="83328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38364"/>
            <a:ext cx="5680529" cy="495968"/>
          </a:xfrm>
        </p:spPr>
        <p:txBody>
          <a:bodyPr/>
          <a:lstStyle/>
          <a:p>
            <a:r>
              <a:rPr lang="en-US" sz="2000" dirty="0" smtClean="0"/>
              <a:t>Scaling Up</a:t>
            </a:r>
            <a:endParaRPr lang="en-US" sz="2000" dirty="0"/>
          </a:p>
        </p:txBody>
      </p:sp>
      <p:sp>
        <p:nvSpPr>
          <p:cNvPr id="5" name="TextBox 4"/>
          <p:cNvSpPr txBox="1"/>
          <p:nvPr/>
        </p:nvSpPr>
        <p:spPr>
          <a:xfrm>
            <a:off x="342900" y="1275124"/>
            <a:ext cx="57912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Outdoor range: 1 mile</a:t>
            </a:r>
          </a:p>
          <a:p>
            <a:pPr marL="342900" indent="-342900">
              <a:buFont typeface="Arial" panose="020B0604020202020204" pitchFamily="34" charset="0"/>
              <a:buChar char="•"/>
            </a:pPr>
            <a:r>
              <a:rPr lang="en-US" sz="2000" dirty="0">
                <a:solidFill>
                  <a:schemeClr val="tx1"/>
                </a:solidFill>
              </a:rPr>
              <a:t>Transmit Power: 63mW</a:t>
            </a:r>
          </a:p>
          <a:p>
            <a:pPr marL="342900" indent="-342900">
              <a:buFont typeface="Arial" panose="020B0604020202020204" pitchFamily="34" charset="0"/>
              <a:buChar char="•"/>
            </a:pPr>
            <a:r>
              <a:rPr lang="en-US" sz="2000" dirty="0">
                <a:solidFill>
                  <a:schemeClr val="tx1"/>
                </a:solidFill>
              </a:rPr>
              <a:t>Supply Voltage: 2.8V – 3.4V</a:t>
            </a:r>
          </a:p>
          <a:p>
            <a:pPr marL="342900" indent="-342900">
              <a:buFont typeface="Arial" panose="020B0604020202020204" pitchFamily="34" charset="0"/>
              <a:buChar char="•"/>
            </a:pPr>
            <a:r>
              <a:rPr lang="en-US" sz="2000" dirty="0">
                <a:solidFill>
                  <a:schemeClr val="tx1"/>
                </a:solidFill>
              </a:rPr>
              <a:t>Cost: $40.00</a:t>
            </a:r>
          </a:p>
          <a:p>
            <a:endParaRPr lang="en-US" sz="2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pic>
        <p:nvPicPr>
          <p:cNvPr id="9" name="Picture 2" descr="https://cdn.sparkfun.com/assets/parts/1/9/3/5/08742-03-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45" y="670184"/>
            <a:ext cx="2133604" cy="21336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2" y="875014"/>
            <a:ext cx="4076700" cy="400110"/>
          </a:xfrm>
          <a:prstGeom prst="rect">
            <a:avLst/>
          </a:prstGeom>
          <a:noFill/>
        </p:spPr>
        <p:txBody>
          <a:bodyPr wrap="square" rtlCol="0">
            <a:spAutoFit/>
          </a:bodyPr>
          <a:lstStyle/>
          <a:p>
            <a:r>
              <a:rPr lang="en-US" sz="2000" b="1" dirty="0" err="1" smtClean="0"/>
              <a:t>XBee</a:t>
            </a:r>
            <a:r>
              <a:rPr lang="en-US" sz="2000" b="1" dirty="0" smtClean="0"/>
              <a:t> Pro</a:t>
            </a:r>
            <a:endParaRPr lang="en-US" sz="2000" b="1" dirty="0"/>
          </a:p>
        </p:txBody>
      </p:sp>
      <p:sp>
        <p:nvSpPr>
          <p:cNvPr id="10" name="TextBox 9"/>
          <p:cNvSpPr txBox="1"/>
          <p:nvPr/>
        </p:nvSpPr>
        <p:spPr>
          <a:xfrm>
            <a:off x="647702" y="2876404"/>
            <a:ext cx="3009898" cy="615553"/>
          </a:xfrm>
          <a:prstGeom prst="rect">
            <a:avLst/>
          </a:prstGeom>
          <a:noFill/>
        </p:spPr>
        <p:txBody>
          <a:bodyPr wrap="square" rtlCol="0">
            <a:spAutoFit/>
          </a:bodyPr>
          <a:lstStyle/>
          <a:p>
            <a:r>
              <a:rPr lang="en-US" sz="2000" b="1" dirty="0" smtClean="0">
                <a:latin typeface="Arial" panose="020B0604020202020204" pitchFamily="34" charset="0"/>
                <a:ea typeface="Arial Unicode MS" panose="020B0604020202020204" pitchFamily="34" charset="-128"/>
                <a:cs typeface="Arial" panose="020B0604020202020204" pitchFamily="34" charset="0"/>
              </a:rPr>
              <a:t>Lithium Ion </a:t>
            </a:r>
            <a:r>
              <a:rPr lang="en-US" sz="2000" b="1" dirty="0">
                <a:latin typeface="Arial" panose="020B0604020202020204" pitchFamily="34" charset="0"/>
                <a:ea typeface="Arial Unicode MS" panose="020B0604020202020204" pitchFamily="34" charset="-128"/>
                <a:cs typeface="Arial" panose="020B0604020202020204" pitchFamily="34" charset="0"/>
              </a:rPr>
              <a:t>Battery</a:t>
            </a:r>
          </a:p>
          <a:p>
            <a:endParaRPr lang="en-US" dirty="0"/>
          </a:p>
        </p:txBody>
      </p:sp>
      <p:sp>
        <p:nvSpPr>
          <p:cNvPr id="11" name="TextBox 10"/>
          <p:cNvSpPr txBox="1"/>
          <p:nvPr/>
        </p:nvSpPr>
        <p:spPr>
          <a:xfrm>
            <a:off x="342900" y="3491957"/>
            <a:ext cx="34671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4000 </a:t>
            </a:r>
            <a:r>
              <a:rPr lang="en-US" sz="2000" dirty="0" err="1" smtClean="0"/>
              <a:t>mAh</a:t>
            </a:r>
            <a:endParaRPr lang="en-US" sz="2000" dirty="0" smtClean="0"/>
          </a:p>
          <a:p>
            <a:pPr marL="285750" indent="-285750">
              <a:buFont typeface="Arial" panose="020B0604020202020204" pitchFamily="34" charset="0"/>
              <a:buChar char="•"/>
            </a:pPr>
            <a:r>
              <a:rPr lang="en-US" sz="2000" dirty="0" smtClean="0"/>
              <a:t>Up to 72 hours of power (disregarding losses)</a:t>
            </a:r>
          </a:p>
          <a:p>
            <a:pPr marL="285750" indent="-285750">
              <a:buFont typeface="Arial" panose="020B0604020202020204" pitchFamily="34" charset="0"/>
              <a:buChar char="•"/>
            </a:pPr>
            <a:r>
              <a:rPr lang="en-US" sz="2000" dirty="0" smtClean="0"/>
              <a:t>Cost: $20.00</a:t>
            </a:r>
          </a:p>
        </p:txBody>
      </p:sp>
      <p:pic>
        <p:nvPicPr>
          <p:cNvPr id="2050" name="Picture 2" descr="http://www.lightmalls.com/media/catalog/product/cache/1/image/9df78eab33525d08d6e5fb8d27136e95/b/o/boruit_4000mah_3.7v_li-ion_18650_rechargeable_battery_2_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2" y="2812027"/>
            <a:ext cx="2165588" cy="180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79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7982"/>
            <a:ext cx="6172200" cy="418193"/>
          </a:xfrm>
        </p:spPr>
        <p:txBody>
          <a:bodyPr/>
          <a:lstStyle/>
          <a:p>
            <a:r>
              <a:rPr lang="en-US" sz="2000" dirty="0" smtClean="0"/>
              <a:t>Production Cost of Streetlight Fixture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graphicFrame>
        <p:nvGraphicFramePr>
          <p:cNvPr id="4" name="Table 3"/>
          <p:cNvGraphicFramePr>
            <a:graphicFrameLocks noGrp="1"/>
          </p:cNvGraphicFramePr>
          <p:nvPr>
            <p:extLst/>
          </p:nvPr>
        </p:nvGraphicFramePr>
        <p:xfrm>
          <a:off x="1295400" y="1047750"/>
          <a:ext cx="5638800" cy="2983230"/>
        </p:xfrm>
        <a:graphic>
          <a:graphicData uri="http://schemas.openxmlformats.org/drawingml/2006/table">
            <a:tbl>
              <a:tblPr/>
              <a:tblGrid>
                <a:gridCol w="3157494"/>
                <a:gridCol w="2481306"/>
              </a:tblGrid>
              <a:tr h="305329">
                <a:tc>
                  <a:txBody>
                    <a:bodyPr/>
                    <a:lstStyle/>
                    <a:p>
                      <a:pPr algn="ctr" fontAlgn="ctr"/>
                      <a:r>
                        <a:rPr lang="en-US" sz="2400" b="0" i="0" u="none" strike="noStrike" dirty="0" err="1">
                          <a:solidFill>
                            <a:srgbClr val="000000"/>
                          </a:solidFill>
                          <a:effectLst/>
                          <a:latin typeface="Calibri" panose="020F0502020204030204" pitchFamily="34" charset="0"/>
                        </a:rPr>
                        <a:t>XBee</a:t>
                      </a:r>
                      <a:r>
                        <a:rPr lang="en-US" sz="2400" b="0" i="0" u="none" strike="noStrike" dirty="0">
                          <a:solidFill>
                            <a:srgbClr val="000000"/>
                          </a:solidFill>
                          <a:effectLst/>
                          <a:latin typeface="Calibri" panose="020F0502020204030204" pitchFamily="34" charset="0"/>
                        </a:rPr>
                        <a:t> Pro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329">
                <a:tc>
                  <a:txBody>
                    <a:bodyPr/>
                    <a:lstStyle/>
                    <a:p>
                      <a:pPr algn="ctr" fontAlgn="ctr"/>
                      <a:r>
                        <a:rPr lang="en-US" sz="2400" b="0" i="0" u="none" strike="noStrike">
                          <a:solidFill>
                            <a:srgbClr val="000000"/>
                          </a:solidFill>
                          <a:effectLst/>
                          <a:latin typeface="Calibri" panose="020F0502020204030204" pitchFamily="34" charset="0"/>
                        </a:rPr>
                        <a:t>Breadboard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329">
                <a:tc>
                  <a:txBody>
                    <a:bodyPr/>
                    <a:lstStyle/>
                    <a:p>
                      <a:pPr algn="ctr" fontAlgn="ctr"/>
                      <a:r>
                        <a:rPr lang="en-US" sz="2400" b="0" i="0" u="none" strike="noStrike">
                          <a:solidFill>
                            <a:srgbClr val="000000"/>
                          </a:solidFill>
                          <a:effectLst/>
                          <a:latin typeface="Calibri" panose="020F0502020204030204" pitchFamily="34" charset="0"/>
                        </a:rPr>
                        <a:t>Wires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9535">
                <a:tc>
                  <a:txBody>
                    <a:bodyPr/>
                    <a:lstStyle/>
                    <a:p>
                      <a:pPr algn="ctr" fontAlgn="ctr"/>
                      <a:r>
                        <a:rPr lang="en-US" sz="2400" b="0" i="0" u="none" strike="noStrike" dirty="0">
                          <a:solidFill>
                            <a:srgbClr val="000000"/>
                          </a:solidFill>
                          <a:effectLst/>
                          <a:latin typeface="Calibri" panose="020F0502020204030204" pitchFamily="34" charset="0"/>
                        </a:rPr>
                        <a:t>4000 </a:t>
                      </a:r>
                      <a:r>
                        <a:rPr lang="en-US" sz="2400" b="0" i="0" u="none" strike="noStrike" dirty="0" err="1">
                          <a:solidFill>
                            <a:srgbClr val="000000"/>
                          </a:solidFill>
                          <a:effectLst/>
                          <a:latin typeface="Calibri" panose="020F0502020204030204" pitchFamily="34" charset="0"/>
                        </a:rPr>
                        <a:t>mAh</a:t>
                      </a:r>
                      <a:r>
                        <a:rPr lang="en-US" sz="2400" b="0" i="0" u="none" strike="noStrike" dirty="0">
                          <a:solidFill>
                            <a:srgbClr val="000000"/>
                          </a:solidFill>
                          <a:effectLst/>
                          <a:latin typeface="Calibri" panose="020F0502020204030204" pitchFamily="34" charset="0"/>
                        </a:rPr>
                        <a:t> Lithium</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 Ion Battery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9535">
                <a:tc>
                  <a:txBody>
                    <a:bodyPr/>
                    <a:lstStyle/>
                    <a:p>
                      <a:pPr algn="ctr" fontAlgn="ctr"/>
                      <a:r>
                        <a:rPr lang="en-US" sz="2400" b="0" i="0" u="none" strike="noStrike" dirty="0">
                          <a:solidFill>
                            <a:srgbClr val="000000"/>
                          </a:solidFill>
                          <a:effectLst/>
                          <a:latin typeface="Calibri" panose="020F0502020204030204" pitchFamily="34" charset="0"/>
                        </a:rPr>
                        <a:t>Various Dropdown</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 </a:t>
                      </a:r>
                      <a:r>
                        <a:rPr lang="en-US" sz="2400" b="0" i="0" u="none" strike="noStrike" dirty="0" smtClean="0">
                          <a:solidFill>
                            <a:srgbClr val="000000"/>
                          </a:solidFill>
                          <a:effectLst/>
                          <a:latin typeface="Calibri" panose="020F0502020204030204" pitchFamily="34" charset="0"/>
                        </a:rPr>
                        <a:t>Circuit</a:t>
                      </a:r>
                      <a:endParaRPr lang="en-US" sz="2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$14.00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329">
                <a:tc>
                  <a:txBody>
                    <a:bodyPr/>
                    <a:lstStyle/>
                    <a:p>
                      <a:pPr algn="ctr" fontAlgn="ctr"/>
                      <a:r>
                        <a:rPr lang="en-US" sz="24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081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Introduction</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Fully </a:t>
            </a:r>
            <a:r>
              <a:rPr lang="en-US" dirty="0"/>
              <a:t>working </a:t>
            </a:r>
            <a:r>
              <a:rPr lang="en-US" dirty="0" smtClean="0"/>
              <a:t>Smart Streetlight System Demo Model</a:t>
            </a:r>
            <a:endParaRPr lang="en-US" dirty="0"/>
          </a:p>
          <a:p>
            <a:r>
              <a:rPr lang="en-US" dirty="0" smtClean="0"/>
              <a:t>Give </a:t>
            </a:r>
            <a:r>
              <a:rPr lang="en-US" dirty="0"/>
              <a:t>exposure to new Smart Grid Technology</a:t>
            </a:r>
          </a:p>
          <a:p>
            <a:r>
              <a:rPr lang="en-US" dirty="0"/>
              <a:t>Build </a:t>
            </a:r>
            <a:r>
              <a:rPr lang="en-US" dirty="0" smtClean="0"/>
              <a:t>system </a:t>
            </a:r>
            <a:r>
              <a:rPr lang="en-US" dirty="0"/>
              <a:t>using our </a:t>
            </a:r>
            <a:r>
              <a:rPr lang="en-US" dirty="0" smtClean="0"/>
              <a:t>design and programs</a:t>
            </a:r>
          </a:p>
          <a:p>
            <a:r>
              <a:rPr lang="en-US" dirty="0" smtClean="0"/>
              <a:t>Minimum of two Streetlights and a </a:t>
            </a:r>
            <a:r>
              <a:rPr lang="en-US" dirty="0"/>
              <a:t>U</a:t>
            </a:r>
            <a:r>
              <a:rPr lang="en-US" dirty="0" smtClean="0"/>
              <a:t>ser </a:t>
            </a:r>
            <a:r>
              <a:rPr lang="en-US" dirty="0"/>
              <a:t>I</a:t>
            </a:r>
            <a:r>
              <a:rPr lang="en-US" dirty="0" smtClean="0"/>
              <a:t>nterface Device</a:t>
            </a:r>
            <a:endParaRPr lang="en-US" dirty="0"/>
          </a:p>
          <a:p>
            <a:r>
              <a:rPr lang="en-US" dirty="0"/>
              <a:t>Show advantages of implementing </a:t>
            </a:r>
            <a:r>
              <a:rPr lang="en-US" dirty="0" smtClean="0"/>
              <a:t>Streetlights </a:t>
            </a:r>
            <a:r>
              <a:rPr lang="en-US" dirty="0"/>
              <a:t>on our Campus</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874802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7339"/>
            <a:ext cx="7620000" cy="444819"/>
          </a:xfrm>
        </p:spPr>
        <p:txBody>
          <a:bodyPr/>
          <a:lstStyle/>
          <a:p>
            <a:r>
              <a:rPr lang="en-US" sz="2000" dirty="0" smtClean="0"/>
              <a:t>Competitors Vs. SSL</a:t>
            </a:r>
            <a:endParaRPr lang="en-US" sz="2000" dirty="0"/>
          </a:p>
        </p:txBody>
      </p:sp>
      <p:sp>
        <p:nvSpPr>
          <p:cNvPr id="3" name="Text Placeholder 2"/>
          <p:cNvSpPr>
            <a:spLocks noGrp="1"/>
          </p:cNvSpPr>
          <p:nvPr>
            <p:ph type="body" idx="1"/>
          </p:nvPr>
        </p:nvSpPr>
        <p:spPr/>
        <p:txBody>
          <a:bodyPr/>
          <a:lstStyle/>
          <a:p>
            <a:r>
              <a:rPr lang="en-US" dirty="0" smtClean="0"/>
              <a:t>General Electric’s </a:t>
            </a:r>
            <a:r>
              <a:rPr lang="en-US" dirty="0" err="1"/>
              <a:t>LightGrid</a:t>
            </a:r>
            <a:endParaRPr lang="en-US" dirty="0"/>
          </a:p>
        </p:txBody>
      </p:sp>
      <p:sp>
        <p:nvSpPr>
          <p:cNvPr id="4" name="Content Placeholder 3"/>
          <p:cNvSpPr>
            <a:spLocks noGrp="1"/>
          </p:cNvSpPr>
          <p:nvPr>
            <p:ph sz="half" idx="2"/>
          </p:nvPr>
        </p:nvSpPr>
        <p:spPr/>
        <p:txBody>
          <a:bodyPr>
            <a:normAutofit/>
          </a:bodyPr>
          <a:lstStyle/>
          <a:p>
            <a:r>
              <a:rPr lang="en-US" sz="2000" dirty="0" smtClean="0"/>
              <a:t>Multiple wireless features to monitor and control lights</a:t>
            </a:r>
          </a:p>
          <a:p>
            <a:r>
              <a:rPr lang="en-US" sz="2000" dirty="0" smtClean="0"/>
              <a:t>Requires Internet Access</a:t>
            </a:r>
          </a:p>
          <a:p>
            <a:r>
              <a:rPr lang="en-US" sz="2000" dirty="0" smtClean="0"/>
              <a:t>Up to$400 per light</a:t>
            </a:r>
          </a:p>
          <a:p>
            <a:r>
              <a:rPr lang="en-US" sz="2000" dirty="0" smtClean="0"/>
              <a:t>Addition software license costs</a:t>
            </a:r>
            <a:endParaRPr lang="en-US" sz="2000" dirty="0"/>
          </a:p>
        </p:txBody>
      </p:sp>
      <p:sp>
        <p:nvSpPr>
          <p:cNvPr id="5" name="Text Placeholder 4"/>
          <p:cNvSpPr>
            <a:spLocks noGrp="1"/>
          </p:cNvSpPr>
          <p:nvPr>
            <p:ph type="body" sz="quarter" idx="3"/>
          </p:nvPr>
        </p:nvSpPr>
        <p:spPr>
          <a:xfrm>
            <a:off x="4419600" y="1151335"/>
            <a:ext cx="3657600" cy="479822"/>
          </a:xfrm>
        </p:spPr>
        <p:txBody>
          <a:bodyPr/>
          <a:lstStyle/>
          <a:p>
            <a:r>
              <a:rPr lang="en-US" dirty="0" smtClean="0"/>
              <a:t>Smart Streetlights</a:t>
            </a:r>
            <a:endParaRPr lang="en-US" dirty="0"/>
          </a:p>
        </p:txBody>
      </p:sp>
      <p:sp>
        <p:nvSpPr>
          <p:cNvPr id="6" name="Content Placeholder 5"/>
          <p:cNvSpPr>
            <a:spLocks noGrp="1"/>
          </p:cNvSpPr>
          <p:nvPr>
            <p:ph sz="quarter" idx="4"/>
          </p:nvPr>
        </p:nvSpPr>
        <p:spPr>
          <a:xfrm>
            <a:off x="4419600" y="1631156"/>
            <a:ext cx="4114800" cy="2963466"/>
          </a:xfrm>
        </p:spPr>
        <p:txBody>
          <a:bodyPr>
            <a:noAutofit/>
          </a:bodyPr>
          <a:lstStyle/>
          <a:p>
            <a:r>
              <a:rPr lang="en-US" sz="2000" dirty="0" smtClean="0"/>
              <a:t>Single wireless feature to check status of lights</a:t>
            </a:r>
          </a:p>
          <a:p>
            <a:r>
              <a:rPr lang="en-US" sz="2000" dirty="0" smtClean="0"/>
              <a:t>No internet access required    </a:t>
            </a:r>
          </a:p>
          <a:p>
            <a:r>
              <a:rPr lang="en-US" sz="2000" dirty="0" smtClean="0"/>
              <a:t>Approximately </a:t>
            </a:r>
            <a:r>
              <a:rPr lang="en-US" sz="2000" dirty="0"/>
              <a:t>$80.00 per </a:t>
            </a:r>
            <a:r>
              <a:rPr lang="en-US" sz="2000" dirty="0" smtClean="0"/>
              <a:t>light</a:t>
            </a:r>
          </a:p>
          <a:p>
            <a:r>
              <a:rPr lang="en-US" sz="2000" dirty="0" smtClean="0"/>
              <a:t>One time purchase (no contract)</a:t>
            </a:r>
          </a:p>
        </p:txBody>
      </p:sp>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863550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7982"/>
            <a:ext cx="6172200" cy="454968"/>
          </a:xfrm>
        </p:spPr>
        <p:txBody>
          <a:bodyPr/>
          <a:lstStyle/>
          <a:p>
            <a:r>
              <a:rPr lang="en-US" sz="2000" dirty="0" smtClean="0"/>
              <a:t>Competitive Advantage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
        <p:nvSpPr>
          <p:cNvPr id="4" name="TextBox 3"/>
          <p:cNvSpPr txBox="1"/>
          <p:nvPr/>
        </p:nvSpPr>
        <p:spPr>
          <a:xfrm>
            <a:off x="361950" y="1428750"/>
            <a:ext cx="43434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Simple solution for monitoring the status of each individual streetlight</a:t>
            </a:r>
          </a:p>
          <a:p>
            <a:pPr marL="342900" indent="-342900">
              <a:buFont typeface="Arial" panose="020B0604020202020204" pitchFamily="34" charset="0"/>
              <a:buChar char="•"/>
            </a:pPr>
            <a:endParaRPr lang="en-US" sz="2000" dirty="0" smtClean="0">
              <a:latin typeface="+mn-lt"/>
            </a:endParaRPr>
          </a:p>
          <a:p>
            <a:pPr marL="342900" indent="-342900">
              <a:buFont typeface="Arial" panose="020B0604020202020204" pitchFamily="34" charset="0"/>
              <a:buChar char="•"/>
            </a:pPr>
            <a:r>
              <a:rPr lang="en-US" sz="2000" dirty="0" smtClean="0">
                <a:latin typeface="+mn-lt"/>
              </a:rPr>
              <a:t>Cost efficient alternative to replacing full streetlight </a:t>
            </a:r>
          </a:p>
        </p:txBody>
      </p:sp>
      <p:pic>
        <p:nvPicPr>
          <p:cNvPr id="3074" name="Picture 2" descr="https://www.cbtravel.com/blog/wp-content/uploads/2013/08/competition_advant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82712"/>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13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7620000" cy="857250"/>
          </a:xfrm>
        </p:spPr>
        <p:txBody>
          <a:bodyPr/>
          <a:lstStyle/>
          <a:p>
            <a:r>
              <a:rPr lang="en-US" dirty="0" smtClean="0"/>
              <a:t>Questions?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9</a:t>
            </a:r>
            <a:endParaRPr lang="en-US" sz="900" dirty="0">
              <a:solidFill>
                <a:schemeClr val="bg1"/>
              </a:solidFill>
            </a:endParaRPr>
          </a:p>
        </p:txBody>
      </p:sp>
    </p:spTree>
    <p:extLst>
      <p:ext uri="{BB962C8B-B14F-4D97-AF65-F5344CB8AC3E}">
        <p14:creationId xmlns:p14="http://schemas.microsoft.com/office/powerpoint/2010/main" val="251440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Smart Streetlight System Scenario</a:t>
            </a:r>
            <a:endParaRPr lang="en-US" sz="2000" dirty="0"/>
          </a:p>
        </p:txBody>
      </p:sp>
      <p:sp>
        <p:nvSpPr>
          <p:cNvPr id="3" name="Content Placeholder 2"/>
          <p:cNvSpPr>
            <a:spLocks noGrp="1"/>
          </p:cNvSpPr>
          <p:nvPr>
            <p:ph idx="1"/>
          </p:nvPr>
        </p:nvSpPr>
        <p:spPr/>
        <p:txBody>
          <a:bodyPr/>
          <a:lstStyle/>
          <a:p>
            <a:pPr marL="114300" indent="0">
              <a:buNone/>
            </a:pPr>
            <a:r>
              <a:rPr lang="en-US" dirty="0"/>
              <a:t>When a Streetlight, House, or Campus Building </a:t>
            </a:r>
            <a:r>
              <a:rPr lang="en-US" dirty="0" smtClean="0"/>
              <a:t>loses </a:t>
            </a:r>
            <a:r>
              <a:rPr lang="en-US" dirty="0"/>
              <a:t>power</a:t>
            </a:r>
          </a:p>
          <a:p>
            <a:endParaRPr lang="en-US" dirty="0" smtClean="0"/>
          </a:p>
          <a:p>
            <a:endParaRPr lang="en-US" dirty="0"/>
          </a:p>
          <a:p>
            <a:endParaRPr lang="en-US" dirty="0" smtClean="0"/>
          </a:p>
          <a:p>
            <a:pPr marL="114300" indent="0">
              <a:buNone/>
            </a:pPr>
            <a:r>
              <a:rPr lang="en-US" dirty="0" smtClean="0"/>
              <a:t>The utility company will be immediately notified of the outage and the location through the User Interface Device</a:t>
            </a:r>
            <a:endParaRPr lang="en-US" dirty="0"/>
          </a:p>
        </p:txBody>
      </p:sp>
      <p:pic>
        <p:nvPicPr>
          <p:cNvPr id="3074" name="Picture 2" descr="http://www.vectorjunky.com/gallery/09/3d-house-icon-vectorjunky.jpg"/>
          <p:cNvPicPr>
            <a:picLocks noChangeAspect="1" noChangeArrowheads="1"/>
          </p:cNvPicPr>
          <p:nvPr/>
        </p:nvPicPr>
        <p:blipFill rotWithShape="1">
          <a:blip r:embed="rId3">
            <a:extLst>
              <a:ext uri="{28A0092B-C50C-407E-A947-70E740481C1C}">
                <a14:useLocalDpi xmlns:a14="http://schemas.microsoft.com/office/drawing/2010/main" val="0"/>
              </a:ext>
            </a:extLst>
          </a:blip>
          <a:srcRect b="10714"/>
          <a:stretch/>
        </p:blipFill>
        <p:spPr bwMode="auto">
          <a:xfrm>
            <a:off x="1447800" y="1619250"/>
            <a:ext cx="10668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lantis3d.com/Objects/_thumb/Fc1Rz9iOwFRU-stree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09750"/>
            <a:ext cx="667871" cy="6678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329" y="1738503"/>
            <a:ext cx="1048872" cy="8181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33400" y="1738503"/>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33400" y="1738503"/>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94365" y="1725738"/>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541929" y="1738503"/>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842830" y="1710012"/>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01814" y="1682983"/>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5122" name="Picture 2" descr="https://www.ifactorinc.com/wp-content/uploads/2015/02/SL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5" y="3257550"/>
            <a:ext cx="1814785" cy="1814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9" name="TextBox 1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20" name="TextBox 1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2372994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Top-level </a:t>
            </a:r>
            <a:r>
              <a:rPr lang="en-US" sz="2000" dirty="0" smtClean="0"/>
              <a:t>Model </a:t>
            </a:r>
            <a:r>
              <a:rPr lang="en-US" sz="2000" dirty="0"/>
              <a:t>Hardware Design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47" y="1063229"/>
            <a:ext cx="8239705" cy="3766128"/>
          </a:xfrm>
          <a:prstGeom prst="rect">
            <a:avLst/>
          </a:prstGeom>
        </p:spPr>
      </p:pic>
    </p:spTree>
    <p:extLst>
      <p:ext uri="{BB962C8B-B14F-4D97-AF65-F5344CB8AC3E}">
        <p14:creationId xmlns:p14="http://schemas.microsoft.com/office/powerpoint/2010/main" val="215309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7620000" cy="857250"/>
          </a:xfrm>
        </p:spPr>
        <p:txBody>
          <a:bodyPr/>
          <a:lstStyle/>
          <a:p>
            <a:r>
              <a:rPr lang="en-US" sz="2000" dirty="0" smtClean="0"/>
              <a:t>System Requirements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76017350"/>
              </p:ext>
            </p:extLst>
          </p:nvPr>
        </p:nvGraphicFramePr>
        <p:xfrm>
          <a:off x="167639" y="1087828"/>
          <a:ext cx="8199121" cy="3878580"/>
        </p:xfrm>
        <a:graphic>
          <a:graphicData uri="http://schemas.openxmlformats.org/drawingml/2006/table">
            <a:tbl>
              <a:tblPr/>
              <a:tblGrid>
                <a:gridCol w="876523">
                  <a:extLst>
                    <a:ext uri="{9D8B030D-6E8A-4147-A177-3AD203B41FA5}">
                      <a16:colId xmlns="" xmlns:a16="http://schemas.microsoft.com/office/drawing/2014/main" val="20000"/>
                    </a:ext>
                  </a:extLst>
                </a:gridCol>
                <a:gridCol w="2933657">
                  <a:extLst>
                    <a:ext uri="{9D8B030D-6E8A-4147-A177-3AD203B41FA5}">
                      <a16:colId xmlns="" xmlns:a16="http://schemas.microsoft.com/office/drawing/2014/main" val="20001"/>
                    </a:ext>
                  </a:extLst>
                </a:gridCol>
                <a:gridCol w="984909">
                  <a:extLst>
                    <a:ext uri="{9D8B030D-6E8A-4147-A177-3AD203B41FA5}">
                      <a16:colId xmlns="" xmlns:a16="http://schemas.microsoft.com/office/drawing/2014/main" val="20002"/>
                    </a:ext>
                  </a:extLst>
                </a:gridCol>
                <a:gridCol w="3404032">
                  <a:extLst>
                    <a:ext uri="{9D8B030D-6E8A-4147-A177-3AD203B41FA5}">
                      <a16:colId xmlns="" xmlns:a16="http://schemas.microsoft.com/office/drawing/2014/main" val="20003"/>
                    </a:ext>
                  </a:extLst>
                </a:gridCol>
              </a:tblGrid>
              <a:tr h="304800">
                <a:tc>
                  <a:txBody>
                    <a:bodyPr/>
                    <a:lstStyle/>
                    <a:p>
                      <a:pPr algn="l" fontAlgn="b"/>
                      <a:r>
                        <a:rPr lang="en-US" sz="1200" b="0" i="0" u="none" strike="noStrike" dirty="0">
                          <a:solidFill>
                            <a:srgbClr val="000000"/>
                          </a:solidFill>
                          <a:effectLst/>
                          <a:latin typeface="Calibri" panose="020F0502020204030204" pitchFamily="34" charset="0"/>
                        </a:rPr>
                        <a:t>Requirement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panose="020F0502020204030204" pitchFamily="34" charset="0"/>
                        </a:rPr>
                        <a:t>Requirement Statement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panose="020F0502020204030204" pitchFamily="34" charset="0"/>
                        </a:rPr>
                        <a:t>Need Mapping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panose="020F0502020204030204" pitchFamily="34" charset="0"/>
                        </a:rPr>
                        <a:t>Explanation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609600">
                <a:tc>
                  <a:txBody>
                    <a:bodyPr/>
                    <a:lstStyle/>
                    <a:p>
                      <a:pPr algn="l" fontAlgn="b"/>
                      <a:r>
                        <a:rPr lang="en-US" sz="1200" b="0" i="0" u="none" strike="noStrike" dirty="0">
                          <a:solidFill>
                            <a:srgbClr val="000000"/>
                          </a:solidFill>
                          <a:effectLst/>
                          <a:latin typeface="Calibri" panose="020F0502020204030204" pitchFamily="34" charset="0"/>
                        </a:rPr>
                        <a:t>R_S1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alert a user within 10 seconds of a </a:t>
                      </a:r>
                      <a:r>
                        <a:rPr lang="en-US" sz="1200" b="0" i="0" u="none" strike="noStrike" dirty="0" smtClean="0">
                          <a:solidFill>
                            <a:srgbClr val="000000"/>
                          </a:solidFill>
                          <a:effectLst/>
                          <a:latin typeface="Calibri" panose="020F0502020204030204" pitchFamily="34" charset="0"/>
                        </a:rPr>
                        <a:t>monitored device losing </a:t>
                      </a: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N_S1</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N_S2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document one of the basic functions of our project.  When a street light or smart meter loses power, the system user, by looking at the system’s monitor, will be alerted of the power loss.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19200">
                <a:tc>
                  <a:txBody>
                    <a:bodyPr/>
                    <a:lstStyle/>
                    <a:p>
                      <a:pPr algn="l" fontAlgn="b"/>
                      <a:r>
                        <a:rPr lang="en-US" sz="1200" b="0" i="0" u="none" strike="noStrike" dirty="0">
                          <a:solidFill>
                            <a:srgbClr val="000000"/>
                          </a:solidFill>
                          <a:effectLst/>
                          <a:latin typeface="Calibri" panose="020F0502020204030204" pitchFamily="34" charset="0"/>
                        </a:rPr>
                        <a:t>R_S2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constantly show the status of all monitored devices, updating every 10 seconds.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Status consists of: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-Powered on or off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-last updated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-voltage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-current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solidFill>
                            <a:srgbClr val="000000"/>
                          </a:solidFill>
                          <a:effectLst/>
                          <a:latin typeface="Calibri" panose="020F0502020204030204" pitchFamily="34" charset="0"/>
                        </a:rPr>
                        <a:t>N_S3</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N_S4</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N_S8</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N_Want1</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N_Want3</a:t>
                      </a:r>
                      <a:br>
                        <a:rPr lang="pt-BR" sz="1200" b="0" i="0" u="none" strike="noStrike" dirty="0">
                          <a:solidFill>
                            <a:srgbClr val="000000"/>
                          </a:solidFill>
                          <a:effectLst/>
                          <a:latin typeface="Calibri" panose="020F0502020204030204" pitchFamily="34" charset="0"/>
                        </a:rPr>
                      </a:br>
                      <a:r>
                        <a:rPr lang="pt-BR" sz="1200" b="0" i="0" u="none" strike="noStrike" dirty="0" smtClean="0">
                          <a:solidFill>
                            <a:srgbClr val="000000"/>
                          </a:solidFill>
                          <a:effectLst/>
                          <a:latin typeface="Calibri" panose="020F0502020204030204" pitchFamily="34" charset="0"/>
                        </a:rPr>
                        <a:t>N_Want4</a:t>
                      </a:r>
                      <a:endParaRPr lang="pt-BR" sz="12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ensure that the system will constantly be updating data on a set time interval and not just when a monitored device loses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algn="l" fontAlgn="b"/>
                      <a:r>
                        <a:rPr lang="en-US" sz="1200" b="0" i="0" u="none" strike="noStrike" dirty="0">
                          <a:solidFill>
                            <a:srgbClr val="000000"/>
                          </a:solidFill>
                          <a:effectLst/>
                          <a:latin typeface="Calibri" panose="020F0502020204030204" pitchFamily="34" charset="0"/>
                        </a:rPr>
                        <a:t>R_S3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SSLS shall receive status signals from monitored devices wirelessly.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N_S5</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N_S6</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simulate that street lights are far enough apart that a wired connection isn’t practical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algn="l" fontAlgn="b"/>
                      <a:r>
                        <a:rPr lang="en-US" sz="1200" b="0" i="0" u="none" strike="noStrike" dirty="0">
                          <a:solidFill>
                            <a:srgbClr val="000000"/>
                          </a:solidFill>
                          <a:effectLst/>
                          <a:latin typeface="Calibri" panose="020F0502020204030204" pitchFamily="34" charset="0"/>
                        </a:rPr>
                        <a:t>R_S4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The SSLS shall be able to differentiate between different monitored</a:t>
                      </a:r>
                      <a:r>
                        <a:rPr lang="en-US" sz="1200" b="0" i="0" u="none" strike="noStrike" baseline="0" dirty="0" smtClean="0">
                          <a:solidFill>
                            <a:srgbClr val="000000"/>
                          </a:solidFill>
                          <a:effectLst/>
                          <a:latin typeface="Calibri" panose="020F0502020204030204" pitchFamily="34" charset="0"/>
                        </a:rPr>
                        <a:t> devices</a:t>
                      </a:r>
                      <a:r>
                        <a:rPr lang="en-US" sz="1200" b="0" i="0" u="none" strike="noStrike" dirty="0" smtClean="0">
                          <a:solidFill>
                            <a:srgbClr val="000000"/>
                          </a:solidFill>
                          <a:effectLst/>
                          <a:latin typeface="Calibri" panose="020F0502020204030204" pitchFamily="34" charset="0"/>
                        </a:rPr>
                        <a:t> by the signal that they send.</a:t>
                      </a:r>
                      <a:endParaRPr lang="en-US" sz="12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N_S7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The purpose of this requirement is to ensure that each light sends a slightly different signal as to allow the user to know which light has lost power.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766267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94651"/>
            <a:ext cx="8229600" cy="857250"/>
          </a:xfrm>
          <a:prstGeom prst="rect">
            <a:avLst/>
          </a:prstGeom>
        </p:spPr>
        <p:txBody>
          <a:bodyPr lIns="91425" tIns="91425" rIns="91425" bIns="91425" anchor="b" anchorCtr="0">
            <a:noAutofit/>
          </a:bodyPr>
          <a:lstStyle/>
          <a:p>
            <a:pPr lvl="0" rtl="0">
              <a:spcBef>
                <a:spcPts val="0"/>
              </a:spcBef>
              <a:buClr>
                <a:schemeClr val="dk1"/>
              </a:buClr>
              <a:buSzPct val="61111"/>
              <a:buFont typeface="Arial"/>
              <a:buNone/>
            </a:pPr>
            <a:r>
              <a:rPr lang="en" sz="2000" dirty="0" smtClean="0"/>
              <a:t>XBee Series 1</a:t>
            </a:r>
            <a:endParaRPr lang="en" sz="2000" dirty="0"/>
          </a:p>
          <a:p>
            <a:pPr>
              <a:spcBef>
                <a:spcPts val="0"/>
              </a:spcBef>
              <a:buNone/>
            </a:pPr>
            <a:endParaRPr sz="1400" b="0" dirty="0"/>
          </a:p>
        </p:txBody>
      </p:sp>
      <p:graphicFrame>
        <p:nvGraphicFramePr>
          <p:cNvPr id="3" name="Diagram 2"/>
          <p:cNvGraphicFramePr/>
          <p:nvPr>
            <p:extLst/>
          </p:nvPr>
        </p:nvGraphicFramePr>
        <p:xfrm>
          <a:off x="457200" y="1047750"/>
          <a:ext cx="7467600" cy="33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sotope221.com/sva/classes/physical_computing/labs/lab-10-wireless/photos/DSC019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960518"/>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86876115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smtClean="0"/>
              <a:t>XBee Configuration</a:t>
            </a:r>
            <a:endParaRPr lang="en-US" sz="2000" dirty="0"/>
          </a:p>
        </p:txBody>
      </p:sp>
      <p:sp>
        <p:nvSpPr>
          <p:cNvPr id="3" name="Text Placeholder 2"/>
          <p:cNvSpPr>
            <a:spLocks noGrp="1"/>
          </p:cNvSpPr>
          <p:nvPr>
            <p:ph type="body" idx="1"/>
          </p:nvPr>
        </p:nvSpPr>
        <p:spPr>
          <a:xfrm>
            <a:off x="457200" y="1200150"/>
            <a:ext cx="8001000" cy="3725680"/>
          </a:xfrm>
        </p:spPr>
        <p:txBody>
          <a:bodyPr/>
          <a:lstStyle/>
          <a:p>
            <a:r>
              <a:rPr lang="en-US" dirty="0" smtClean="0"/>
              <a:t>XBee devices are configured using X-CTU, a free </a:t>
            </a:r>
            <a:r>
              <a:rPr lang="en-US" dirty="0"/>
              <a:t>multi-platform application </a:t>
            </a:r>
            <a:r>
              <a:rPr lang="en-US" dirty="0" smtClean="0"/>
              <a:t>by Digi</a:t>
            </a:r>
          </a:p>
          <a:p>
            <a:r>
              <a:rPr lang="en-US" dirty="0" smtClean="0"/>
              <a:t>X-CTU allows each XBee device to be flashed with personal settings, such as using a certain pin as a digital input.</a:t>
            </a:r>
          </a:p>
        </p:txBody>
      </p:sp>
      <p:pic>
        <p:nvPicPr>
          <p:cNvPr id="2052" name="Picture 4" descr="http://oceancontrols.com.au/images/D/0981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895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026" name="Picture 2" descr="https://www.safaribooksonline.com/library/view/the-hands-on-xbee/9780123914040/images/F000399bm13-9780123914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623"/>
            <a:ext cx="4381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4" name="TextBox 13"/>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373946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smtClean="0"/>
              <a:t>XBee Frame Testing</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5" name="Picture 4"/>
          <p:cNvPicPr>
            <a:picLocks noChangeAspect="1"/>
          </p:cNvPicPr>
          <p:nvPr/>
        </p:nvPicPr>
        <p:blipFill>
          <a:blip r:embed="rId3"/>
          <a:stretch>
            <a:fillRect/>
          </a:stretch>
        </p:blipFill>
        <p:spPr>
          <a:xfrm>
            <a:off x="1371600" y="2506480"/>
            <a:ext cx="5248275" cy="2419350"/>
          </a:xfrm>
          <a:prstGeom prst="rect">
            <a:avLst/>
          </a:prstGeom>
        </p:spPr>
      </p:pic>
      <p:sp>
        <p:nvSpPr>
          <p:cNvPr id="11" name="Text Placeholder 2"/>
          <p:cNvSpPr>
            <a:spLocks noGrp="1"/>
          </p:cNvSpPr>
          <p:nvPr>
            <p:ph type="body" idx="1"/>
          </p:nvPr>
        </p:nvSpPr>
        <p:spPr>
          <a:xfrm>
            <a:off x="457200" y="1200150"/>
            <a:ext cx="8001000" cy="3725680"/>
          </a:xfrm>
        </p:spPr>
        <p:txBody>
          <a:bodyPr/>
          <a:lstStyle/>
          <a:p>
            <a:r>
              <a:rPr lang="en-US" dirty="0" smtClean="0"/>
              <a:t>In order to check frames received, an Arduino was connected to a XBee Device and a program was written to display the frames on a computer</a:t>
            </a:r>
          </a:p>
        </p:txBody>
      </p:sp>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2" name="TextBox 11"/>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782651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9375</TotalTime>
  <Words>1252</Words>
  <Application>Microsoft Office PowerPoint</Application>
  <PresentationFormat>On-screen Show (16:9)</PresentationFormat>
  <Paragraphs>283</Paragraphs>
  <Slides>32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 Unicode MS</vt:lpstr>
      <vt:lpstr>Arial</vt:lpstr>
      <vt:lpstr>Calibri</vt:lpstr>
      <vt:lpstr>Cambria</vt:lpstr>
      <vt:lpstr>Adjacency</vt:lpstr>
      <vt:lpstr>Smart Streetlight  Proof of Concept </vt:lpstr>
      <vt:lpstr>Overview</vt:lpstr>
      <vt:lpstr>Introduction</vt:lpstr>
      <vt:lpstr>Smart Streetlight System Scenario</vt:lpstr>
      <vt:lpstr>Top-level Model Hardware Design</vt:lpstr>
      <vt:lpstr>System Requirements</vt:lpstr>
      <vt:lpstr>XBee Series 1 </vt:lpstr>
      <vt:lpstr>XBee Configuration</vt:lpstr>
      <vt:lpstr>XBee Frame Testing</vt:lpstr>
      <vt:lpstr>PowerPoint Presentation</vt:lpstr>
      <vt:lpstr>PowerPoint Presentation</vt:lpstr>
      <vt:lpstr>XBee Frame Testing</vt:lpstr>
      <vt:lpstr>Buildings and Streetlights for Model</vt:lpstr>
      <vt:lpstr>Building Layout of Model</vt:lpstr>
      <vt:lpstr>Power Layout of Model</vt:lpstr>
      <vt:lpstr>Why is a backup battery needed?</vt:lpstr>
      <vt:lpstr>Original Node Power Circuit for XBee &amp; LEDs</vt:lpstr>
      <vt:lpstr>Updated Node Circuit While DC Power is Connected</vt:lpstr>
      <vt:lpstr>Updated Node Circuit While DC Power is Disconnected</vt:lpstr>
      <vt:lpstr>While DC Power is Disconnected </vt:lpstr>
      <vt:lpstr>XBee Check Readings</vt:lpstr>
      <vt:lpstr>Actual Schematic for each Streetlight Node</vt:lpstr>
      <vt:lpstr>Supplies List for each Streetlight Node</vt:lpstr>
      <vt:lpstr>Shark Tank</vt:lpstr>
      <vt:lpstr>Marketing</vt:lpstr>
      <vt:lpstr>Selling Points</vt:lpstr>
      <vt:lpstr>XBee Options</vt:lpstr>
      <vt:lpstr>Scaling Up</vt:lpstr>
      <vt:lpstr>Production Cost of Streetlight Fixture</vt:lpstr>
      <vt:lpstr>Competitors Vs. SSL</vt:lpstr>
      <vt:lpstr>Competitive Advantage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7</dc:title>
  <dc:creator>Dahlberg, Jacqueline:(BSC)</dc:creator>
  <cp:lastModifiedBy>Tucker Russ</cp:lastModifiedBy>
  <cp:revision>232</cp:revision>
  <dcterms:modified xsi:type="dcterms:W3CDTF">2016-02-25T19:31:49Z</dcterms:modified>
</cp:coreProperties>
</file>